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60" r:id="rId2"/>
    <p:sldId id="263" r:id="rId3"/>
    <p:sldId id="256" r:id="rId4"/>
    <p:sldId id="257" r:id="rId5"/>
    <p:sldId id="261" r:id="rId6"/>
    <p:sldId id="259" r:id="rId7"/>
    <p:sldId id="262" r:id="rId8"/>
  </p:sldIdLst>
  <p:sldSz cx="12192000" cy="6858000"/>
  <p:notesSz cx="6858000" cy="9144000"/>
  <p:defaultText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40" d="100"/>
          <a:sy n="40" d="100"/>
        </p:scale>
        <p:origin x="1000" y="4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hdphoto2.wdp>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ar-S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91C54DD5-8431-4FFB-A489-C566DB89E967}" type="datetimeFigureOut">
              <a:rPr lang="ar-SA" smtClean="0"/>
              <a:t>12/04/1446</a:t>
            </a:fld>
            <a:endParaRPr lang="ar-S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ar-S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ar-S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3F6E7C35-5311-4875-987A-81C12568FF24}" type="slidenum">
              <a:rPr lang="ar-SA" smtClean="0"/>
              <a:t>‹#›</a:t>
            </a:fld>
            <a:endParaRPr lang="ar-SA"/>
          </a:p>
        </p:txBody>
      </p:sp>
    </p:spTree>
    <p:extLst>
      <p:ext uri="{BB962C8B-B14F-4D97-AF65-F5344CB8AC3E}">
        <p14:creationId xmlns:p14="http://schemas.microsoft.com/office/powerpoint/2010/main" val="2067106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fld id="{3F6E7C35-5311-4875-987A-81C12568FF24}" type="slidenum">
              <a:rPr lang="ar-SA" smtClean="0"/>
              <a:t>3</a:t>
            </a:fld>
            <a:endParaRPr lang="ar-SA"/>
          </a:p>
        </p:txBody>
      </p:sp>
    </p:spTree>
    <p:extLst>
      <p:ext uri="{BB962C8B-B14F-4D97-AF65-F5344CB8AC3E}">
        <p14:creationId xmlns:p14="http://schemas.microsoft.com/office/powerpoint/2010/main" val="2333542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ar-SA" dirty="0"/>
          </a:p>
        </p:txBody>
      </p:sp>
      <p:sp>
        <p:nvSpPr>
          <p:cNvPr id="4" name="Slide Number Placeholder 3"/>
          <p:cNvSpPr>
            <a:spLocks noGrp="1"/>
          </p:cNvSpPr>
          <p:nvPr>
            <p:ph type="sldNum" sz="quarter" idx="5"/>
          </p:nvPr>
        </p:nvSpPr>
        <p:spPr/>
        <p:txBody>
          <a:bodyPr/>
          <a:lstStyle/>
          <a:p>
            <a:fld id="{3F6E7C35-5311-4875-987A-81C12568FF24}" type="slidenum">
              <a:rPr lang="ar-SA" smtClean="0"/>
              <a:t>7</a:t>
            </a:fld>
            <a:endParaRPr lang="ar-SA"/>
          </a:p>
        </p:txBody>
      </p:sp>
    </p:spTree>
    <p:extLst>
      <p:ext uri="{BB962C8B-B14F-4D97-AF65-F5344CB8AC3E}">
        <p14:creationId xmlns:p14="http://schemas.microsoft.com/office/powerpoint/2010/main" val="4143546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F005C-0396-5E46-C106-30F8A6F7FF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SA"/>
          </a:p>
        </p:txBody>
      </p:sp>
      <p:sp>
        <p:nvSpPr>
          <p:cNvPr id="3" name="Subtitle 2">
            <a:extLst>
              <a:ext uri="{FF2B5EF4-FFF2-40B4-BE49-F238E27FC236}">
                <a16:creationId xmlns:a16="http://schemas.microsoft.com/office/drawing/2014/main" id="{4DAEAEDF-96AE-5D6F-CF8E-A6B0A38C40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SA"/>
          </a:p>
        </p:txBody>
      </p:sp>
      <p:sp>
        <p:nvSpPr>
          <p:cNvPr id="4" name="Date Placeholder 3">
            <a:extLst>
              <a:ext uri="{FF2B5EF4-FFF2-40B4-BE49-F238E27FC236}">
                <a16:creationId xmlns:a16="http://schemas.microsoft.com/office/drawing/2014/main" id="{13F7D00F-5717-0A9E-8D91-03873EA471F1}"/>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BF66ECC1-1100-9B9F-EA2F-735D2EAD2461}"/>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0ADF6D85-E46C-CB59-C903-DA293B8F842C}"/>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917329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566F9-1C6B-6777-2448-90E05E5A0244}"/>
              </a:ext>
            </a:extLst>
          </p:cNvPr>
          <p:cNvSpPr>
            <a:spLocks noGrp="1"/>
          </p:cNvSpPr>
          <p:nvPr>
            <p:ph type="title"/>
          </p:nvPr>
        </p:nvSpPr>
        <p:spPr/>
        <p:txBody>
          <a:bodyPr/>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AC7573E3-7D86-4308-CB30-0DEBC96ADA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5143B639-9A5B-9A95-228F-29CAAE0571F5}"/>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37B4AEB4-2819-6EC0-43B9-F63506E62C9F}"/>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BD71BAC4-0461-AED7-7B46-7E3CF3FBDFF2}"/>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1056983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6940CF9-A45F-5E5C-A5E2-A7F0753521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2D3EC974-BA85-CB9D-9ABC-FE28AB3750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7DCDF2B8-917F-CAA6-E73C-80DB8067385D}"/>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6A84F093-E6CE-31FC-ADEE-4E66C5A32EF1}"/>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574C8F8-8D9F-1EBE-EAA2-5242D3B6A309}"/>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3697960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526E0-FBB9-EC78-26E2-F52523170DB8}"/>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F9BB1CA6-DBBC-E720-B6A9-1346F8414E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4CBA698A-5251-C1F7-7E45-891238D20A77}"/>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93FB8C8F-C67A-A38E-5CF8-C60E39F49D12}"/>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F991AF7-5BBC-E340-6B67-666C9CC1BF21}"/>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223928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A8316-33ED-84C7-06F0-17F6464173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SA"/>
          </a:p>
        </p:txBody>
      </p:sp>
      <p:sp>
        <p:nvSpPr>
          <p:cNvPr id="3" name="Text Placeholder 2">
            <a:extLst>
              <a:ext uri="{FF2B5EF4-FFF2-40B4-BE49-F238E27FC236}">
                <a16:creationId xmlns:a16="http://schemas.microsoft.com/office/drawing/2014/main" id="{DA53DD37-3461-7B37-264F-C7F31EA4D5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12D8AE-4663-8537-028F-589E53AA9A97}"/>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0323846B-6C67-9628-FDBC-519331949888}"/>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EDE424AC-91FB-8B1B-4BDE-5E40335DFCB0}"/>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2355423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A239E-6710-44FE-64AF-5E829DF5388E}"/>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1795EC07-E95E-362B-D60A-38658F6A45D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Content Placeholder 3">
            <a:extLst>
              <a:ext uri="{FF2B5EF4-FFF2-40B4-BE49-F238E27FC236}">
                <a16:creationId xmlns:a16="http://schemas.microsoft.com/office/drawing/2014/main" id="{55D7FED0-221D-F88D-6147-563EE496DA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Date Placeholder 4">
            <a:extLst>
              <a:ext uri="{FF2B5EF4-FFF2-40B4-BE49-F238E27FC236}">
                <a16:creationId xmlns:a16="http://schemas.microsoft.com/office/drawing/2014/main" id="{2A5ADB13-9DC1-183F-5C4D-592B9F396FC0}"/>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6" name="Footer Placeholder 5">
            <a:extLst>
              <a:ext uri="{FF2B5EF4-FFF2-40B4-BE49-F238E27FC236}">
                <a16:creationId xmlns:a16="http://schemas.microsoft.com/office/drawing/2014/main" id="{40524F50-B041-D729-2470-088AE1D2358F}"/>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631BD44C-D997-E075-8EBD-40C5A707396D}"/>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1779553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1445-7809-271B-FEE5-8CC17C243BF7}"/>
              </a:ext>
            </a:extLst>
          </p:cNvPr>
          <p:cNvSpPr>
            <a:spLocks noGrp="1"/>
          </p:cNvSpPr>
          <p:nvPr>
            <p:ph type="title"/>
          </p:nvPr>
        </p:nvSpPr>
        <p:spPr>
          <a:xfrm>
            <a:off x="839788" y="365125"/>
            <a:ext cx="10515600" cy="1325563"/>
          </a:xfrm>
        </p:spPr>
        <p:txBody>
          <a:bodyPr/>
          <a:lstStyle/>
          <a:p>
            <a:r>
              <a:rPr lang="en-US"/>
              <a:t>Click to edit Master title style</a:t>
            </a:r>
            <a:endParaRPr lang="ar-SA"/>
          </a:p>
        </p:txBody>
      </p:sp>
      <p:sp>
        <p:nvSpPr>
          <p:cNvPr id="3" name="Text Placeholder 2">
            <a:extLst>
              <a:ext uri="{FF2B5EF4-FFF2-40B4-BE49-F238E27FC236}">
                <a16:creationId xmlns:a16="http://schemas.microsoft.com/office/drawing/2014/main" id="{69CD844B-2BF4-3A93-3FB6-3709C9326D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AFDCC4-BF68-3618-DCF9-226F0AFD94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Text Placeholder 4">
            <a:extLst>
              <a:ext uri="{FF2B5EF4-FFF2-40B4-BE49-F238E27FC236}">
                <a16:creationId xmlns:a16="http://schemas.microsoft.com/office/drawing/2014/main" id="{7DEE5D41-C029-3202-E7E6-60FB79EF1C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54588D-9D34-E52A-C305-A6E520ED58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7" name="Date Placeholder 6">
            <a:extLst>
              <a:ext uri="{FF2B5EF4-FFF2-40B4-BE49-F238E27FC236}">
                <a16:creationId xmlns:a16="http://schemas.microsoft.com/office/drawing/2014/main" id="{472C28D8-CEEC-5AE9-9E89-14533DADDC71}"/>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8" name="Footer Placeholder 7">
            <a:extLst>
              <a:ext uri="{FF2B5EF4-FFF2-40B4-BE49-F238E27FC236}">
                <a16:creationId xmlns:a16="http://schemas.microsoft.com/office/drawing/2014/main" id="{30ABE325-7D6C-119C-7D33-B95845832473}"/>
              </a:ext>
            </a:extLst>
          </p:cNvPr>
          <p:cNvSpPr>
            <a:spLocks noGrp="1"/>
          </p:cNvSpPr>
          <p:nvPr>
            <p:ph type="ftr" sz="quarter" idx="11"/>
          </p:nvPr>
        </p:nvSpPr>
        <p:spPr/>
        <p:txBody>
          <a:bodyPr/>
          <a:lstStyle/>
          <a:p>
            <a:endParaRPr lang="ar-SA"/>
          </a:p>
        </p:txBody>
      </p:sp>
      <p:sp>
        <p:nvSpPr>
          <p:cNvPr id="9" name="Slide Number Placeholder 8">
            <a:extLst>
              <a:ext uri="{FF2B5EF4-FFF2-40B4-BE49-F238E27FC236}">
                <a16:creationId xmlns:a16="http://schemas.microsoft.com/office/drawing/2014/main" id="{BEA250C9-8551-0AFE-8C38-97EB5C0D7EAA}"/>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3057288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658C1-1940-03B4-4645-A0C4F4CFDD13}"/>
              </a:ext>
            </a:extLst>
          </p:cNvPr>
          <p:cNvSpPr>
            <a:spLocks noGrp="1"/>
          </p:cNvSpPr>
          <p:nvPr>
            <p:ph type="title"/>
          </p:nvPr>
        </p:nvSpPr>
        <p:spPr/>
        <p:txBody>
          <a:bodyPr/>
          <a:lstStyle/>
          <a:p>
            <a:r>
              <a:rPr lang="en-US"/>
              <a:t>Click to edit Master title style</a:t>
            </a:r>
            <a:endParaRPr lang="ar-SA"/>
          </a:p>
        </p:txBody>
      </p:sp>
      <p:sp>
        <p:nvSpPr>
          <p:cNvPr id="3" name="Date Placeholder 2">
            <a:extLst>
              <a:ext uri="{FF2B5EF4-FFF2-40B4-BE49-F238E27FC236}">
                <a16:creationId xmlns:a16="http://schemas.microsoft.com/office/drawing/2014/main" id="{6F849BC8-3204-8F87-0815-84C08EADA9DD}"/>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4" name="Footer Placeholder 3">
            <a:extLst>
              <a:ext uri="{FF2B5EF4-FFF2-40B4-BE49-F238E27FC236}">
                <a16:creationId xmlns:a16="http://schemas.microsoft.com/office/drawing/2014/main" id="{438DC3F3-380A-C532-B837-4514FCC25B07}"/>
              </a:ext>
            </a:extLst>
          </p:cNvPr>
          <p:cNvSpPr>
            <a:spLocks noGrp="1"/>
          </p:cNvSpPr>
          <p:nvPr>
            <p:ph type="ftr" sz="quarter" idx="11"/>
          </p:nvPr>
        </p:nvSpPr>
        <p:spPr/>
        <p:txBody>
          <a:bodyPr/>
          <a:lstStyle/>
          <a:p>
            <a:endParaRPr lang="ar-SA"/>
          </a:p>
        </p:txBody>
      </p:sp>
      <p:sp>
        <p:nvSpPr>
          <p:cNvPr id="5" name="Slide Number Placeholder 4">
            <a:extLst>
              <a:ext uri="{FF2B5EF4-FFF2-40B4-BE49-F238E27FC236}">
                <a16:creationId xmlns:a16="http://schemas.microsoft.com/office/drawing/2014/main" id="{9252F454-759D-0859-D41C-C84417E835F6}"/>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3700600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41AE11-33A8-E7B8-5655-9AB5FB69F508}"/>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3" name="Footer Placeholder 2">
            <a:extLst>
              <a:ext uri="{FF2B5EF4-FFF2-40B4-BE49-F238E27FC236}">
                <a16:creationId xmlns:a16="http://schemas.microsoft.com/office/drawing/2014/main" id="{8EC3ADCB-9E91-1CD9-EB5D-DDB8B913B5AC}"/>
              </a:ext>
            </a:extLst>
          </p:cNvPr>
          <p:cNvSpPr>
            <a:spLocks noGrp="1"/>
          </p:cNvSpPr>
          <p:nvPr>
            <p:ph type="ftr" sz="quarter" idx="11"/>
          </p:nvPr>
        </p:nvSpPr>
        <p:spPr/>
        <p:txBody>
          <a:bodyPr/>
          <a:lstStyle/>
          <a:p>
            <a:endParaRPr lang="ar-SA"/>
          </a:p>
        </p:txBody>
      </p:sp>
      <p:sp>
        <p:nvSpPr>
          <p:cNvPr id="4" name="Slide Number Placeholder 3">
            <a:extLst>
              <a:ext uri="{FF2B5EF4-FFF2-40B4-BE49-F238E27FC236}">
                <a16:creationId xmlns:a16="http://schemas.microsoft.com/office/drawing/2014/main" id="{C32814FC-A9CB-4F59-C3DF-548B7B81FF07}"/>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13218782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06422-22C8-1A1E-BA15-EAD0AA2519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Content Placeholder 2">
            <a:extLst>
              <a:ext uri="{FF2B5EF4-FFF2-40B4-BE49-F238E27FC236}">
                <a16:creationId xmlns:a16="http://schemas.microsoft.com/office/drawing/2014/main" id="{35AC3D48-DF0F-6273-01CC-F35A79E0335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Text Placeholder 3">
            <a:extLst>
              <a:ext uri="{FF2B5EF4-FFF2-40B4-BE49-F238E27FC236}">
                <a16:creationId xmlns:a16="http://schemas.microsoft.com/office/drawing/2014/main" id="{7D5E0339-6B6C-421C-69F5-53DAB1AF15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C2CC6B-04B3-7A3E-E969-16156D7B8BBA}"/>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6" name="Footer Placeholder 5">
            <a:extLst>
              <a:ext uri="{FF2B5EF4-FFF2-40B4-BE49-F238E27FC236}">
                <a16:creationId xmlns:a16="http://schemas.microsoft.com/office/drawing/2014/main" id="{C68CFA9C-1D2E-8C27-9E24-6FDB8799C91D}"/>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07757801-AB66-62B9-F35C-26D36E291FED}"/>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3098117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4291D-C810-3436-86C0-288338D65C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Picture Placeholder 2">
            <a:extLst>
              <a:ext uri="{FF2B5EF4-FFF2-40B4-BE49-F238E27FC236}">
                <a16:creationId xmlns:a16="http://schemas.microsoft.com/office/drawing/2014/main" id="{F372BCFD-5183-ECF8-5B57-555CADC549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A"/>
          </a:p>
        </p:txBody>
      </p:sp>
      <p:sp>
        <p:nvSpPr>
          <p:cNvPr id="4" name="Text Placeholder 3">
            <a:extLst>
              <a:ext uri="{FF2B5EF4-FFF2-40B4-BE49-F238E27FC236}">
                <a16:creationId xmlns:a16="http://schemas.microsoft.com/office/drawing/2014/main" id="{24C7F153-8787-880C-0202-D0CD29A0D4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397266-FCDF-C079-6EC3-5C4ADBE8012B}"/>
              </a:ext>
            </a:extLst>
          </p:cNvPr>
          <p:cNvSpPr>
            <a:spLocks noGrp="1"/>
          </p:cNvSpPr>
          <p:nvPr>
            <p:ph type="dt" sz="half" idx="10"/>
          </p:nvPr>
        </p:nvSpPr>
        <p:spPr/>
        <p:txBody>
          <a:bodyPr/>
          <a:lstStyle/>
          <a:p>
            <a:fld id="{EC41C2FC-1669-4E80-BAB8-6397BD1B6F00}" type="datetimeFigureOut">
              <a:rPr lang="ar-SA" smtClean="0"/>
              <a:t>12/04/1446</a:t>
            </a:fld>
            <a:endParaRPr lang="ar-SA"/>
          </a:p>
        </p:txBody>
      </p:sp>
      <p:sp>
        <p:nvSpPr>
          <p:cNvPr id="6" name="Footer Placeholder 5">
            <a:extLst>
              <a:ext uri="{FF2B5EF4-FFF2-40B4-BE49-F238E27FC236}">
                <a16:creationId xmlns:a16="http://schemas.microsoft.com/office/drawing/2014/main" id="{A2D4BA32-71E1-CBA2-59A2-B5E335D6737F}"/>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8F27983A-FAD8-21A3-40AB-9D27D273D2A6}"/>
              </a:ext>
            </a:extLst>
          </p:cNvPr>
          <p:cNvSpPr>
            <a:spLocks noGrp="1"/>
          </p:cNvSpPr>
          <p:nvPr>
            <p:ph type="sldNum" sz="quarter" idx="12"/>
          </p:nvPr>
        </p:nvSpPr>
        <p:spPr/>
        <p:txBody>
          <a:bodyPr/>
          <a:lstStyle/>
          <a:p>
            <a:fld id="{441AF73E-AB0A-4E57-9F31-589A91665488}" type="slidenum">
              <a:rPr lang="ar-SA" smtClean="0"/>
              <a:t>‹#›</a:t>
            </a:fld>
            <a:endParaRPr lang="ar-SA"/>
          </a:p>
        </p:txBody>
      </p:sp>
    </p:spTree>
    <p:extLst>
      <p:ext uri="{BB962C8B-B14F-4D97-AF65-F5344CB8AC3E}">
        <p14:creationId xmlns:p14="http://schemas.microsoft.com/office/powerpoint/2010/main" val="2048920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D37FCB-8269-C432-3539-3CCC536277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SA"/>
          </a:p>
        </p:txBody>
      </p:sp>
      <p:sp>
        <p:nvSpPr>
          <p:cNvPr id="3" name="Text Placeholder 2">
            <a:extLst>
              <a:ext uri="{FF2B5EF4-FFF2-40B4-BE49-F238E27FC236}">
                <a16:creationId xmlns:a16="http://schemas.microsoft.com/office/drawing/2014/main" id="{F1033DB0-E21B-C822-85BD-6BA296A0A4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5D75D39C-1504-9F9B-956D-9648BF6E30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C41C2FC-1669-4E80-BAB8-6397BD1B6F00}" type="datetimeFigureOut">
              <a:rPr lang="ar-SA" smtClean="0"/>
              <a:t>12/04/1446</a:t>
            </a:fld>
            <a:endParaRPr lang="ar-SA"/>
          </a:p>
        </p:txBody>
      </p:sp>
      <p:sp>
        <p:nvSpPr>
          <p:cNvPr id="5" name="Footer Placeholder 4">
            <a:extLst>
              <a:ext uri="{FF2B5EF4-FFF2-40B4-BE49-F238E27FC236}">
                <a16:creationId xmlns:a16="http://schemas.microsoft.com/office/drawing/2014/main" id="{0091C881-4597-D20C-118E-DC97C9F17C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ar-SA"/>
          </a:p>
        </p:txBody>
      </p:sp>
      <p:sp>
        <p:nvSpPr>
          <p:cNvPr id="6" name="Slide Number Placeholder 5">
            <a:extLst>
              <a:ext uri="{FF2B5EF4-FFF2-40B4-BE49-F238E27FC236}">
                <a16:creationId xmlns:a16="http://schemas.microsoft.com/office/drawing/2014/main" id="{7C7C383A-2294-4BEF-3680-B6AEAB64B2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41AF73E-AB0A-4E57-9F31-589A91665488}" type="slidenum">
              <a:rPr lang="ar-SA" smtClean="0"/>
              <a:t>‹#›</a:t>
            </a:fld>
            <a:endParaRPr lang="ar-SA"/>
          </a:p>
        </p:txBody>
      </p:sp>
    </p:spTree>
    <p:extLst>
      <p:ext uri="{BB962C8B-B14F-4D97-AF65-F5344CB8AC3E}">
        <p14:creationId xmlns:p14="http://schemas.microsoft.com/office/powerpoint/2010/main" val="7757936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esk with a cup of coffee and glasses&#10;&#10;Description automatically generated">
            <a:extLst>
              <a:ext uri="{FF2B5EF4-FFF2-40B4-BE49-F238E27FC236}">
                <a16:creationId xmlns:a16="http://schemas.microsoft.com/office/drawing/2014/main" id="{321EDA3E-5150-AFC0-A339-419C098D3021}"/>
              </a:ext>
            </a:extLst>
          </p:cNvPr>
          <p:cNvPicPr>
            <a:picLocks noChangeAspect="1"/>
          </p:cNvPicPr>
          <p:nvPr/>
        </p:nvPicPr>
        <p:blipFill>
          <a:blip r:embed="rId2">
            <a:extLst>
              <a:ext uri="{28A0092B-C50C-407E-A947-70E740481C1C}">
                <a14:useLocalDpi xmlns:a14="http://schemas.microsoft.com/office/drawing/2010/main" val="0"/>
              </a:ext>
            </a:extLst>
          </a:blip>
          <a:srcRect t="6629" b="16593"/>
          <a:stretch/>
        </p:blipFill>
        <p:spPr>
          <a:xfrm>
            <a:off x="20" y="1282"/>
            <a:ext cx="12191980" cy="6856718"/>
          </a:xfrm>
          <a:prstGeom prst="rect">
            <a:avLst/>
          </a:prstGeom>
        </p:spPr>
      </p:pic>
      <p:sp>
        <p:nvSpPr>
          <p:cNvPr id="4" name="Rectangle 3">
            <a:extLst>
              <a:ext uri="{FF2B5EF4-FFF2-40B4-BE49-F238E27FC236}">
                <a16:creationId xmlns:a16="http://schemas.microsoft.com/office/drawing/2014/main" id="{EC6638E6-A75F-2EE6-20F6-2EEF22B362A1}"/>
              </a:ext>
            </a:extLst>
          </p:cNvPr>
          <p:cNvSpPr/>
          <p:nvPr/>
        </p:nvSpPr>
        <p:spPr>
          <a:xfrm>
            <a:off x="6368143" y="749300"/>
            <a:ext cx="5822333" cy="6108700"/>
          </a:xfrm>
          <a:prstGeom prst="rect">
            <a:avLst/>
          </a:prstGeom>
          <a:solidFill>
            <a:schemeClr val="bg1"/>
          </a:solidFill>
          <a:ln>
            <a:noFill/>
          </a:ln>
          <a:effectLst>
            <a:outerShdw blurRad="508000" dist="152400" dir="7980000" algn="tl" rotWithShape="0">
              <a:prstClr val="black">
                <a:alpha val="55000"/>
              </a:prstClr>
            </a:outerShdw>
          </a:effectLst>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 name="Rectangle 4">
            <a:extLst>
              <a:ext uri="{FF2B5EF4-FFF2-40B4-BE49-F238E27FC236}">
                <a16:creationId xmlns:a16="http://schemas.microsoft.com/office/drawing/2014/main" id="{89D2EBB4-FEB7-525D-E662-80107D5864BF}"/>
              </a:ext>
            </a:extLst>
          </p:cNvPr>
          <p:cNvSpPr/>
          <p:nvPr/>
        </p:nvSpPr>
        <p:spPr>
          <a:xfrm>
            <a:off x="6096000" y="749300"/>
            <a:ext cx="1066800" cy="6108700"/>
          </a:xfrm>
          <a:prstGeom prst="rect">
            <a:avLst/>
          </a:prstGeom>
          <a:gradFill flip="none" rotWithShape="1">
            <a:gsLst>
              <a:gs pos="0">
                <a:schemeClr val="tx1">
                  <a:alpha val="0"/>
                </a:schemeClr>
              </a:gs>
              <a:gs pos="56000">
                <a:schemeClr val="tx1">
                  <a:alpha val="50000"/>
                </a:schemeClr>
              </a:gs>
              <a:gs pos="80000">
                <a:schemeClr val="bg1">
                  <a:alpha val="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11" name="Picture 10" descr="A cartoon characters on a white background&#10;&#10;Description automatically generated">
            <a:extLst>
              <a:ext uri="{FF2B5EF4-FFF2-40B4-BE49-F238E27FC236}">
                <a16:creationId xmlns:a16="http://schemas.microsoft.com/office/drawing/2014/main" id="{78EC1167-50C0-D28C-63C7-A48D928B63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9600" y="749300"/>
            <a:ext cx="4991100" cy="5930900"/>
          </a:xfrm>
          <a:prstGeom prst="rect">
            <a:avLst/>
          </a:prstGeom>
        </p:spPr>
      </p:pic>
      <p:sp>
        <p:nvSpPr>
          <p:cNvPr id="13" name="Rectangle 12">
            <a:extLst>
              <a:ext uri="{FF2B5EF4-FFF2-40B4-BE49-F238E27FC236}">
                <a16:creationId xmlns:a16="http://schemas.microsoft.com/office/drawing/2014/main" id="{FBC57BCD-4C15-2259-0329-AB9E8D36159D}"/>
              </a:ext>
            </a:extLst>
          </p:cNvPr>
          <p:cNvSpPr/>
          <p:nvPr/>
        </p:nvSpPr>
        <p:spPr>
          <a:xfrm>
            <a:off x="7162800" y="1130300"/>
            <a:ext cx="2628900" cy="1358900"/>
          </a:xfrm>
          <a:prstGeom prst="rect">
            <a:avLst/>
          </a:prstGeom>
          <a:noFill/>
          <a:ln>
            <a:solidFill>
              <a:schemeClr val="tx1"/>
            </a:solidFill>
          </a:ln>
          <a:scene3d>
            <a:camera prst="perspectiveRight">
              <a:rot lat="0" lon="1980000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800" b="1" dirty="0">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Manga </a:t>
            </a:r>
            <a:r>
              <a:rPr lang="en-US" sz="2800" b="1" dirty="0" err="1">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Luffy</a:t>
            </a:r>
            <a:r>
              <a:rPr lang="en-US" sz="2800" b="1" dirty="0">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 Gears</a:t>
            </a:r>
            <a:endParaRPr lang="ar-SA"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89009881"/>
      </p:ext>
    </p:extLst>
  </p:cSld>
  <p:clrMapOvr>
    <a:masterClrMapping/>
  </p:clrMapOvr>
  <mc:AlternateContent xmlns:mc="http://schemas.openxmlformats.org/markup-compatibility/2006">
    <mc:Choice xmlns:p14="http://schemas.microsoft.com/office/powerpoint/2010/main" Requires="p14">
      <p:transition spd="slow" p14:dur="2000" advClick="0" advTm="60"/>
    </mc:Choice>
    <mc:Fallback>
      <p:transition spd="slow" advClick="0" advTm="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1000"/>
                                  </p:stCondLst>
                                  <p:childTnLst>
                                    <p:animScale>
                                      <p:cBhvr>
                                        <p:cTn id="6" dur="2000" fill="hold"/>
                                        <p:tgtEl>
                                          <p:spTgt spid="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esk with a cup of coffee and glasses&#10;&#10;Description automatically generated">
            <a:extLst>
              <a:ext uri="{FF2B5EF4-FFF2-40B4-BE49-F238E27FC236}">
                <a16:creationId xmlns:a16="http://schemas.microsoft.com/office/drawing/2014/main" id="{321EDA3E-5150-AFC0-A339-419C098D3021}"/>
              </a:ext>
            </a:extLst>
          </p:cNvPr>
          <p:cNvPicPr>
            <a:picLocks noChangeAspect="1"/>
          </p:cNvPicPr>
          <p:nvPr/>
        </p:nvPicPr>
        <p:blipFill>
          <a:blip r:embed="rId2">
            <a:extLst>
              <a:ext uri="{28A0092B-C50C-407E-A947-70E740481C1C}">
                <a14:useLocalDpi xmlns:a14="http://schemas.microsoft.com/office/drawing/2010/main" val="0"/>
              </a:ext>
            </a:extLst>
          </a:blip>
          <a:srcRect t="6629" b="16593"/>
          <a:stretch/>
        </p:blipFill>
        <p:spPr>
          <a:xfrm>
            <a:off x="-3094897" y="1282"/>
            <a:ext cx="15286897" cy="8597286"/>
          </a:xfrm>
          <a:prstGeom prst="rect">
            <a:avLst/>
          </a:prstGeom>
        </p:spPr>
      </p:pic>
      <p:sp>
        <p:nvSpPr>
          <p:cNvPr id="4" name="Rectangle 3">
            <a:extLst>
              <a:ext uri="{FF2B5EF4-FFF2-40B4-BE49-F238E27FC236}">
                <a16:creationId xmlns:a16="http://schemas.microsoft.com/office/drawing/2014/main" id="{EC6638E6-A75F-2EE6-20F6-2EEF22B362A1}"/>
              </a:ext>
            </a:extLst>
          </p:cNvPr>
          <p:cNvSpPr/>
          <p:nvPr/>
        </p:nvSpPr>
        <p:spPr>
          <a:xfrm>
            <a:off x="6368143" y="0"/>
            <a:ext cx="5822333" cy="6858000"/>
          </a:xfrm>
          <a:prstGeom prst="rect">
            <a:avLst/>
          </a:prstGeom>
          <a:solidFill>
            <a:schemeClr val="bg1"/>
          </a:solidFill>
          <a:ln>
            <a:noFill/>
          </a:ln>
          <a:effectLst>
            <a:outerShdw blurRad="508000" dist="152400" dir="7980000" algn="tl" rotWithShape="0">
              <a:prstClr val="black">
                <a:alpha val="55000"/>
              </a:prstClr>
            </a:outerShdw>
          </a:effectLst>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 name="Rectangle 4">
            <a:extLst>
              <a:ext uri="{FF2B5EF4-FFF2-40B4-BE49-F238E27FC236}">
                <a16:creationId xmlns:a16="http://schemas.microsoft.com/office/drawing/2014/main" id="{89D2EBB4-FEB7-525D-E662-80107D5864BF}"/>
              </a:ext>
            </a:extLst>
          </p:cNvPr>
          <p:cNvSpPr/>
          <p:nvPr/>
        </p:nvSpPr>
        <p:spPr>
          <a:xfrm>
            <a:off x="6096000" y="0"/>
            <a:ext cx="1066800" cy="6858000"/>
          </a:xfrm>
          <a:prstGeom prst="rect">
            <a:avLst/>
          </a:prstGeom>
          <a:gradFill flip="none" rotWithShape="1">
            <a:gsLst>
              <a:gs pos="0">
                <a:schemeClr val="tx1">
                  <a:alpha val="0"/>
                </a:schemeClr>
              </a:gs>
              <a:gs pos="56000">
                <a:schemeClr val="tx1">
                  <a:alpha val="50000"/>
                </a:schemeClr>
              </a:gs>
              <a:gs pos="80000">
                <a:schemeClr val="bg1">
                  <a:alpha val="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11" name="Picture 10" descr="A cartoon characters on a white background&#10;&#10;Description automatically generated">
            <a:extLst>
              <a:ext uri="{FF2B5EF4-FFF2-40B4-BE49-F238E27FC236}">
                <a16:creationId xmlns:a16="http://schemas.microsoft.com/office/drawing/2014/main" id="{78EC1167-50C0-D28C-63C7-A48D928B63E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9600" y="0"/>
            <a:ext cx="4991100" cy="6680200"/>
          </a:xfrm>
          <a:prstGeom prst="rect">
            <a:avLst/>
          </a:prstGeom>
        </p:spPr>
      </p:pic>
      <p:sp>
        <p:nvSpPr>
          <p:cNvPr id="13" name="Rectangle 12">
            <a:extLst>
              <a:ext uri="{FF2B5EF4-FFF2-40B4-BE49-F238E27FC236}">
                <a16:creationId xmlns:a16="http://schemas.microsoft.com/office/drawing/2014/main" id="{FBC57BCD-4C15-2259-0329-AB9E8D36159D}"/>
              </a:ext>
            </a:extLst>
          </p:cNvPr>
          <p:cNvSpPr/>
          <p:nvPr/>
        </p:nvSpPr>
        <p:spPr>
          <a:xfrm>
            <a:off x="7162800" y="419100"/>
            <a:ext cx="2628900" cy="1358900"/>
          </a:xfrm>
          <a:prstGeom prst="rect">
            <a:avLst/>
          </a:prstGeom>
          <a:noFill/>
          <a:ln>
            <a:solidFill>
              <a:schemeClr val="tx1"/>
            </a:solidFill>
          </a:ln>
          <a:scene3d>
            <a:camera prst="perspectiveRight">
              <a:rot lat="0" lon="1980000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800" b="1" dirty="0">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Manga </a:t>
            </a:r>
            <a:r>
              <a:rPr lang="en-US" sz="2800" b="1" dirty="0" err="1">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Luffy</a:t>
            </a:r>
            <a:r>
              <a:rPr lang="en-US" sz="2800" b="1" dirty="0">
                <a:solidFill>
                  <a:schemeClr val="tx1"/>
                </a:solidFill>
                <a:effectLst>
                  <a:outerShdw blurRad="38100" dist="38100" dir="2700000" algn="tl">
                    <a:srgbClr val="000000">
                      <a:alpha val="43137"/>
                    </a:srgbClr>
                  </a:outerShdw>
                </a:effectLst>
                <a:latin typeface="Comic Sans MS" panose="030F0702030302020204" pitchFamily="66" charset="0"/>
                <a:cs typeface="Arabic Typesetting" panose="03020402040406030203" pitchFamily="66" charset="-78"/>
              </a:rPr>
              <a:t> Gears</a:t>
            </a:r>
            <a:endParaRPr lang="ar-SA"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244155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500">
        <p159:morph option="byObject"/>
      </p:transition>
    </mc:Choice>
    <mc:Fallback>
      <p:transition spd="slow" advClick="0" advTm="5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4" name="معلومات">
            <a:extLst>
              <a:ext uri="{FF2B5EF4-FFF2-40B4-BE49-F238E27FC236}">
                <a16:creationId xmlns:a16="http://schemas.microsoft.com/office/drawing/2014/main" id="{C1347A9B-5F8F-3489-153F-10B2A6F76A77}"/>
              </a:ext>
            </a:extLst>
          </p:cNvPr>
          <p:cNvSpPr txBox="1"/>
          <p:nvPr/>
        </p:nvSpPr>
        <p:spPr>
          <a:xfrm>
            <a:off x="6432885" y="375301"/>
            <a:ext cx="5403111" cy="6540252"/>
          </a:xfrm>
          <a:prstGeom prst="rect">
            <a:avLst/>
          </a:prstGeom>
          <a:noFill/>
        </p:spPr>
        <p:txBody>
          <a:bodyPr wrap="square" rtlCol="1">
            <a:spAutoFit/>
          </a:bodyPr>
          <a:lstStyle/>
          <a:p>
            <a:pPr algn="justLow"/>
            <a:r>
              <a:rPr lang="en-US" sz="2400" b="1" dirty="0">
                <a:latin typeface="Comic Sans MS" panose="030F0702030302020204" pitchFamily="66" charset="0"/>
              </a:rPr>
              <a:t>Gear Second </a:t>
            </a:r>
            <a:r>
              <a:rPr lang="en-US" sz="1900" b="1" dirty="0">
                <a:latin typeface="Comic Sans MS" panose="030F0702030302020204" pitchFamily="66" charset="0"/>
              </a:rPr>
              <a:t>is one of </a:t>
            </a:r>
            <a:r>
              <a:rPr lang="en-US" sz="1900" b="1" dirty="0" err="1">
                <a:latin typeface="Comic Sans MS" panose="030F0702030302020204" pitchFamily="66" charset="0"/>
              </a:rPr>
              <a:t>Luffy's</a:t>
            </a:r>
            <a:r>
              <a:rPr lang="en-US" sz="1900" b="1" dirty="0">
                <a:latin typeface="Comic Sans MS" panose="030F0702030302020204" pitchFamily="66" charset="0"/>
              </a:rPr>
              <a:t> early power-ups in </a:t>
            </a:r>
            <a:r>
              <a:rPr lang="en-US" sz="1900" b="1" i="1" dirty="0">
                <a:latin typeface="Comic Sans MS" panose="030F0702030302020204" pitchFamily="66" charset="0"/>
              </a:rPr>
              <a:t>One Piece</a:t>
            </a:r>
            <a:r>
              <a:rPr lang="en-US" sz="1900" b="1" dirty="0">
                <a:latin typeface="Comic Sans MS" panose="030F0702030302020204" pitchFamily="66" charset="0"/>
              </a:rPr>
              <a:t>, first introduced during his fight with </a:t>
            </a:r>
            <a:r>
              <a:rPr lang="en-US" sz="1900" b="1" dirty="0" err="1">
                <a:latin typeface="Comic Sans MS" panose="030F0702030302020204" pitchFamily="66" charset="0"/>
              </a:rPr>
              <a:t>Blueno</a:t>
            </a:r>
            <a:r>
              <a:rPr lang="en-US" sz="1900" b="1" dirty="0">
                <a:latin typeface="Comic Sans MS" panose="030F0702030302020204" pitchFamily="66" charset="0"/>
              </a:rPr>
              <a:t> in </a:t>
            </a:r>
            <a:r>
              <a:rPr lang="en-US" sz="1900" b="1" dirty="0" err="1">
                <a:latin typeface="Comic Sans MS" panose="030F0702030302020204" pitchFamily="66" charset="0"/>
              </a:rPr>
              <a:t>Enies</a:t>
            </a:r>
            <a:r>
              <a:rPr lang="en-US" sz="1900" b="1" dirty="0">
                <a:latin typeface="Comic Sans MS" panose="030F0702030302020204" pitchFamily="66" charset="0"/>
              </a:rPr>
              <a:t> Lobby. By pumping his blood faster through his body using his rubber abilities, </a:t>
            </a:r>
            <a:r>
              <a:rPr lang="en-US" sz="1900" b="1" dirty="0" err="1">
                <a:latin typeface="Comic Sans MS" panose="030F0702030302020204" pitchFamily="66" charset="0"/>
              </a:rPr>
              <a:t>Luffy</a:t>
            </a:r>
            <a:r>
              <a:rPr lang="en-US" sz="1900" b="1" dirty="0">
                <a:latin typeface="Comic Sans MS" panose="030F0702030302020204" pitchFamily="66" charset="0"/>
              </a:rPr>
              <a:t> increases his speed, strength, and reflexes. This technique gives him a steam-like aura, and his movements become almost too fast to track. Gear Second allows </a:t>
            </a:r>
            <a:r>
              <a:rPr lang="en-US" sz="1900" b="1" dirty="0" err="1">
                <a:latin typeface="Comic Sans MS" panose="030F0702030302020204" pitchFamily="66" charset="0"/>
              </a:rPr>
              <a:t>Luffy</a:t>
            </a:r>
            <a:r>
              <a:rPr lang="en-US" sz="1900" b="1" dirty="0">
                <a:latin typeface="Comic Sans MS" panose="030F0702030302020204" pitchFamily="66" charset="0"/>
              </a:rPr>
              <a:t> to take on much stronger opponents who would have overwhelmed him otherwise.</a:t>
            </a:r>
          </a:p>
          <a:p>
            <a:pPr algn="justLow"/>
            <a:r>
              <a:rPr lang="en-US" sz="1900" b="1" dirty="0">
                <a:latin typeface="Comic Sans MS" panose="030F0702030302020204" pitchFamily="66" charset="0"/>
              </a:rPr>
              <a:t>However, the technique takes a toll on his body, as it requires a lot of energy and initially shortens his lifespan. Despite its risks, </a:t>
            </a:r>
            <a:r>
              <a:rPr lang="en-US" sz="1900" b="1" dirty="0" err="1">
                <a:latin typeface="Comic Sans MS" panose="030F0702030302020204" pitchFamily="66" charset="0"/>
              </a:rPr>
              <a:t>Luffy</a:t>
            </a:r>
            <a:r>
              <a:rPr lang="en-US" sz="1900" b="1" dirty="0">
                <a:latin typeface="Comic Sans MS" panose="030F0702030302020204" pitchFamily="66" charset="0"/>
              </a:rPr>
              <a:t> masters it over time and uses it more efficiently in later arcs. Gear Second represents </a:t>
            </a:r>
            <a:r>
              <a:rPr lang="en-US" sz="1900" b="1" dirty="0" err="1">
                <a:latin typeface="Comic Sans MS" panose="030F0702030302020204" pitchFamily="66" charset="0"/>
              </a:rPr>
              <a:t>Luffy’s</a:t>
            </a:r>
            <a:r>
              <a:rPr lang="en-US" sz="1900" b="1" dirty="0">
                <a:latin typeface="Comic Sans MS" panose="030F0702030302020204" pitchFamily="66" charset="0"/>
              </a:rPr>
              <a:t> determination to grow stronger for the sake of his crew, and it marks a key moment in his journey as a fighter.</a:t>
            </a:r>
          </a:p>
          <a:p>
            <a:pPr algn="justLow"/>
            <a:endParaRPr lang="ar-SA" sz="1900" b="1" dirty="0">
              <a:latin typeface="Comic Sans MS" panose="030F0702030302020204" pitchFamily="66" charset="0"/>
            </a:endParaRPr>
          </a:p>
        </p:txBody>
      </p:sp>
      <p:sp>
        <p:nvSpPr>
          <p:cNvPr id="4" name="الفاصل">
            <a:extLst>
              <a:ext uri="{FF2B5EF4-FFF2-40B4-BE49-F238E27FC236}">
                <a16:creationId xmlns:a16="http://schemas.microsoft.com/office/drawing/2014/main" id="{59FB0971-08D7-29E7-070A-BEABB153F56E}"/>
              </a:ext>
            </a:extLst>
          </p:cNvPr>
          <p:cNvSpPr/>
          <p:nvPr/>
        </p:nvSpPr>
        <p:spPr>
          <a:xfrm>
            <a:off x="4724400" y="0"/>
            <a:ext cx="1371600" cy="6858000"/>
          </a:xfrm>
          <a:prstGeom prst="rect">
            <a:avLst/>
          </a:prstGeom>
          <a:gradFill flip="none" rotWithShape="1">
            <a:gsLst>
              <a:gs pos="0">
                <a:schemeClr val="tx1">
                  <a:alpha val="0"/>
                </a:schemeClr>
              </a:gs>
              <a:gs pos="56000">
                <a:schemeClr val="tx1">
                  <a:alpha val="22000"/>
                </a:schemeClr>
              </a:gs>
              <a:gs pos="80000">
                <a:schemeClr val="bg1">
                  <a:alpha val="33000"/>
                </a:schemeClr>
              </a:gs>
              <a:gs pos="100000">
                <a:schemeClr val="tx1">
                  <a:alpha val="4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11" name="صورة اسود" descr="A cartoon of a person bending down&#10;&#10;Description automatically generated">
            <a:extLst>
              <a:ext uri="{FF2B5EF4-FFF2-40B4-BE49-F238E27FC236}">
                <a16:creationId xmlns:a16="http://schemas.microsoft.com/office/drawing/2014/main" id="{42F169CC-E29C-040B-DD97-F000CE3982EA}"/>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960665" y="3657601"/>
            <a:ext cx="3839935" cy="3705726"/>
          </a:xfrm>
          <a:prstGeom prst="rect">
            <a:avLst/>
          </a:prstGeom>
        </p:spPr>
      </p:pic>
      <p:pic>
        <p:nvPicPr>
          <p:cNvPr id="8" name="صورة ملونة" descr="A cartoon of a person bending down&#10;&#10;Description automatically generated">
            <a:extLst>
              <a:ext uri="{FF2B5EF4-FFF2-40B4-BE49-F238E27FC236}">
                <a16:creationId xmlns:a16="http://schemas.microsoft.com/office/drawing/2014/main" id="{FE53BA07-0D24-452E-A67A-030A20A26A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60665" y="3657601"/>
            <a:ext cx="3839935" cy="3705726"/>
          </a:xfrm>
          <a:prstGeom prst="rect">
            <a:avLst/>
          </a:prstGeom>
        </p:spPr>
      </p:pic>
      <p:pic>
        <p:nvPicPr>
          <p:cNvPr id="15" name="التاثير" descr="A black background with white lines&#10;&#10;Description automatically generated">
            <a:extLst>
              <a:ext uri="{FF2B5EF4-FFF2-40B4-BE49-F238E27FC236}">
                <a16:creationId xmlns:a16="http://schemas.microsoft.com/office/drawing/2014/main" id="{B95A4DC4-EB6D-5F5F-7D96-1C0FA54ECC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0849" y="4272471"/>
            <a:ext cx="895110" cy="965558"/>
          </a:xfrm>
          <a:prstGeom prst="rect">
            <a:avLst/>
          </a:prstGeom>
          <a:noFill/>
        </p:spPr>
      </p:pic>
      <p:sp>
        <p:nvSpPr>
          <p:cNvPr id="21" name="ايطار الصورة">
            <a:extLst>
              <a:ext uri="{FF2B5EF4-FFF2-40B4-BE49-F238E27FC236}">
                <a16:creationId xmlns:a16="http://schemas.microsoft.com/office/drawing/2014/main" id="{C01F5714-7FC2-B94E-B321-B5E25BB19579}"/>
              </a:ext>
            </a:extLst>
          </p:cNvPr>
          <p:cNvSpPr/>
          <p:nvPr/>
        </p:nvSpPr>
        <p:spPr>
          <a:xfrm>
            <a:off x="339963" y="4166936"/>
            <a:ext cx="4625601" cy="269106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3" name="ايطار 3">
            <a:extLst>
              <a:ext uri="{FF2B5EF4-FFF2-40B4-BE49-F238E27FC236}">
                <a16:creationId xmlns:a16="http://schemas.microsoft.com/office/drawing/2014/main" id="{8BFDE044-ABCC-766B-C2A0-DF4E99474CA9}"/>
              </a:ext>
            </a:extLst>
          </p:cNvPr>
          <p:cNvSpPr/>
          <p:nvPr/>
        </p:nvSpPr>
        <p:spPr>
          <a:xfrm>
            <a:off x="3368842" y="265934"/>
            <a:ext cx="1860884" cy="312032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19" name="ايطار 2">
            <a:extLst>
              <a:ext uri="{FF2B5EF4-FFF2-40B4-BE49-F238E27FC236}">
                <a16:creationId xmlns:a16="http://schemas.microsoft.com/office/drawing/2014/main" id="{177F51A5-1BC6-FD79-6169-F10D1F3B96A5}"/>
              </a:ext>
            </a:extLst>
          </p:cNvPr>
          <p:cNvSpPr/>
          <p:nvPr/>
        </p:nvSpPr>
        <p:spPr>
          <a:xfrm>
            <a:off x="339963" y="1990598"/>
            <a:ext cx="2691993" cy="139566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18" name="ايطار 1">
            <a:extLst>
              <a:ext uri="{FF2B5EF4-FFF2-40B4-BE49-F238E27FC236}">
                <a16:creationId xmlns:a16="http://schemas.microsoft.com/office/drawing/2014/main" id="{706EB838-423A-952C-8EAD-B127B55F7697}"/>
              </a:ext>
            </a:extLst>
          </p:cNvPr>
          <p:cNvSpPr/>
          <p:nvPr/>
        </p:nvSpPr>
        <p:spPr>
          <a:xfrm>
            <a:off x="339962" y="323597"/>
            <a:ext cx="2691995" cy="139566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26" name="النص 3">
            <a:extLst>
              <a:ext uri="{FF2B5EF4-FFF2-40B4-BE49-F238E27FC236}">
                <a16:creationId xmlns:a16="http://schemas.microsoft.com/office/drawing/2014/main" id="{7BE5F7E2-C206-7EC9-70EF-F7A83445469C}"/>
              </a:ext>
            </a:extLst>
          </p:cNvPr>
          <p:cNvSpPr txBox="1"/>
          <p:nvPr/>
        </p:nvSpPr>
        <p:spPr>
          <a:xfrm>
            <a:off x="3368842" y="317199"/>
            <a:ext cx="1844844" cy="3170099"/>
          </a:xfrm>
          <a:prstGeom prst="rect">
            <a:avLst/>
          </a:prstGeom>
          <a:noFill/>
        </p:spPr>
        <p:txBody>
          <a:bodyPr wrap="square" rtlCol="1">
            <a:spAutoFit/>
          </a:bodyPr>
          <a:lstStyle/>
          <a:p>
            <a:pPr algn="ctr"/>
            <a:r>
              <a:rPr lang="en-US" sz="2000" b="1" dirty="0">
                <a:solidFill>
                  <a:schemeClr val="tx1"/>
                </a:solidFill>
                <a:latin typeface="Comic Sans MS" panose="030F0702030302020204" pitchFamily="66" charset="0"/>
                <a:cs typeface="Arabic Typesetting" panose="03020402040406030203" pitchFamily="66" charset="-78"/>
              </a:rPr>
              <a:t>"How will </a:t>
            </a:r>
            <a:r>
              <a:rPr lang="en-US" sz="2000" b="1" dirty="0" err="1">
                <a:solidFill>
                  <a:schemeClr val="tx1"/>
                </a:solidFill>
                <a:latin typeface="Comic Sans MS" panose="030F0702030302020204" pitchFamily="66" charset="0"/>
                <a:cs typeface="Arabic Typesetting" panose="03020402040406030203" pitchFamily="66" charset="-78"/>
              </a:rPr>
              <a:t>Luffy</a:t>
            </a:r>
            <a:r>
              <a:rPr lang="en-US" sz="2000" b="1" dirty="0">
                <a:solidFill>
                  <a:schemeClr val="tx1"/>
                </a:solidFill>
                <a:latin typeface="Comic Sans MS" panose="030F0702030302020204" pitchFamily="66" charset="0"/>
                <a:cs typeface="Arabic Typesetting" panose="03020402040406030203" pitchFamily="66" charset="-78"/>
              </a:rPr>
              <a:t> rise from this situation? Is this the end? His opponent this time isn’t like the previous ones."</a:t>
            </a: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28" name="النص 2">
            <a:extLst>
              <a:ext uri="{FF2B5EF4-FFF2-40B4-BE49-F238E27FC236}">
                <a16:creationId xmlns:a16="http://schemas.microsoft.com/office/drawing/2014/main" id="{A73A7D19-1F9C-B227-A44F-E04F5A99C1F9}"/>
              </a:ext>
            </a:extLst>
          </p:cNvPr>
          <p:cNvSpPr txBox="1"/>
          <p:nvPr/>
        </p:nvSpPr>
        <p:spPr>
          <a:xfrm>
            <a:off x="339962" y="2044112"/>
            <a:ext cx="2691993" cy="1323439"/>
          </a:xfrm>
          <a:prstGeom prst="rect">
            <a:avLst/>
          </a:prstGeom>
          <a:noFill/>
        </p:spPr>
        <p:txBody>
          <a:bodyPr wrap="square" rtlCol="1">
            <a:spAutoFit/>
          </a:bodyPr>
          <a:lstStyle/>
          <a:p>
            <a:pPr algn="ctr"/>
            <a:r>
              <a:rPr lang="en-US" sz="2000" b="1" dirty="0">
                <a:solidFill>
                  <a:schemeClr val="tx1"/>
                </a:solidFill>
                <a:latin typeface="Comic Sans MS" panose="030F0702030302020204" pitchFamily="66" charset="0"/>
                <a:cs typeface="Arabic Typesetting" panose="03020402040406030203" pitchFamily="66" charset="-78"/>
              </a:rPr>
              <a:t>The fact is, </a:t>
            </a:r>
            <a:r>
              <a:rPr lang="en-US" sz="2000" b="1" dirty="0" err="1">
                <a:solidFill>
                  <a:schemeClr val="tx1"/>
                </a:solidFill>
                <a:latin typeface="Comic Sans MS" panose="030F0702030302020204" pitchFamily="66" charset="0"/>
                <a:cs typeface="Arabic Typesetting" panose="03020402040406030203" pitchFamily="66" charset="-78"/>
              </a:rPr>
              <a:t>Luffy</a:t>
            </a:r>
            <a:r>
              <a:rPr lang="en-US" sz="2000" b="1" dirty="0">
                <a:solidFill>
                  <a:schemeClr val="tx1"/>
                </a:solidFill>
                <a:latin typeface="Comic Sans MS" panose="030F0702030302020204" pitchFamily="66" charset="0"/>
                <a:cs typeface="Arabic Typesetting" panose="03020402040406030203" pitchFamily="66" charset="-78"/>
              </a:rPr>
              <a:t> won’t go down easily—he’ll rise again now!</a:t>
            </a: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27" name="النص 1">
            <a:extLst>
              <a:ext uri="{FF2B5EF4-FFF2-40B4-BE49-F238E27FC236}">
                <a16:creationId xmlns:a16="http://schemas.microsoft.com/office/drawing/2014/main" id="{BD44DE8D-BA94-D18A-DB51-E7372E69EC13}"/>
              </a:ext>
            </a:extLst>
          </p:cNvPr>
          <p:cNvSpPr txBox="1"/>
          <p:nvPr/>
        </p:nvSpPr>
        <p:spPr>
          <a:xfrm>
            <a:off x="356004" y="412491"/>
            <a:ext cx="2691993" cy="1323439"/>
          </a:xfrm>
          <a:prstGeom prst="rect">
            <a:avLst/>
          </a:prstGeom>
          <a:noFill/>
        </p:spPr>
        <p:txBody>
          <a:bodyPr wrap="square" rtlCol="1">
            <a:spAutoFit/>
          </a:bodyPr>
          <a:lstStyle/>
          <a:p>
            <a:pPr algn="ctr"/>
            <a:r>
              <a:rPr lang="en-US" sz="2000" b="1" dirty="0">
                <a:solidFill>
                  <a:schemeClr val="tx1"/>
                </a:solidFill>
                <a:latin typeface="Comic Sans MS" panose="030F0702030302020204" pitchFamily="66" charset="0"/>
                <a:cs typeface="Arabic Typesetting" panose="03020402040406030203" pitchFamily="66" charset="-78"/>
              </a:rPr>
              <a:t>Straw Hat, is that all you've got? You weren't up to expectations.</a:t>
            </a:r>
            <a:endParaRPr lang="ar-SA" sz="2000" b="1" dirty="0">
              <a:solidFill>
                <a:schemeClr val="tx1"/>
              </a:solidFill>
              <a:latin typeface="Comic Sans MS" panose="030F0702030302020204" pitchFamily="66" charset="0"/>
              <a:cs typeface="Arabic Typesetting" panose="03020402040406030203" pitchFamily="66" charset="-78"/>
            </a:endParaRPr>
          </a:p>
        </p:txBody>
      </p:sp>
    </p:spTree>
    <p:extLst>
      <p:ext uri="{BB962C8B-B14F-4D97-AF65-F5344CB8AC3E}">
        <p14:creationId xmlns:p14="http://schemas.microsoft.com/office/powerpoint/2010/main" val="31958854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2250"/>
                                        <p:tgtEl>
                                          <p:spTgt spid="27"/>
                                        </p:tgtEl>
                                      </p:cBhvr>
                                    </p:animEffect>
                                  </p:childTnLst>
                                </p:cTn>
                              </p:par>
                            </p:childTnLst>
                          </p:cTn>
                        </p:par>
                        <p:par>
                          <p:cTn id="8" fill="hold">
                            <p:stCondLst>
                              <p:cond delay="2250"/>
                            </p:stCondLst>
                            <p:childTnLst>
                              <p:par>
                                <p:cTn id="9" presetID="22" presetClass="entr" presetSubtype="8"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wipe(left)">
                                      <p:cBhvr>
                                        <p:cTn id="11" dur="2250"/>
                                        <p:tgtEl>
                                          <p:spTgt spid="28"/>
                                        </p:tgtEl>
                                      </p:cBhvr>
                                    </p:animEffect>
                                  </p:childTnLst>
                                </p:cTn>
                              </p:par>
                            </p:childTnLst>
                          </p:cTn>
                        </p:par>
                        <p:par>
                          <p:cTn id="12" fill="hold">
                            <p:stCondLst>
                              <p:cond delay="4500"/>
                            </p:stCondLst>
                            <p:childTnLst>
                              <p:par>
                                <p:cTn id="13" presetID="22" presetClass="entr" presetSubtype="1"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up)">
                                      <p:cBhvr>
                                        <p:cTn id="15" dur="2250"/>
                                        <p:tgtEl>
                                          <p:spTgt spid="26"/>
                                        </p:tgtEl>
                                      </p:cBhvr>
                                    </p:animEffect>
                                  </p:childTnLst>
                                </p:cTn>
                              </p:par>
                            </p:childTnLst>
                          </p:cTn>
                        </p:par>
                        <p:par>
                          <p:cTn id="16" fill="hold">
                            <p:stCondLst>
                              <p:cond delay="6750"/>
                            </p:stCondLst>
                            <p:childTnLst>
                              <p:par>
                                <p:cTn id="17" presetID="22" presetClass="entr" presetSubtype="4"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down)">
                                      <p:cBhvr>
                                        <p:cTn id="19" dur="1000"/>
                                        <p:tgtEl>
                                          <p:spTgt spid="8"/>
                                        </p:tgtEl>
                                      </p:cBhvr>
                                    </p:animEffect>
                                  </p:childTnLst>
                                </p:cTn>
                              </p:par>
                            </p:childTnLst>
                          </p:cTn>
                        </p:par>
                        <p:par>
                          <p:cTn id="20" fill="hold">
                            <p:stCondLst>
                              <p:cond delay="7750"/>
                            </p:stCondLst>
                            <p:childTnLst>
                              <p:par>
                                <p:cTn id="21" presetID="47" presetClass="entr" presetSubtype="0" fill="hold" grpId="0"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1000"/>
                                        <p:tgtEl>
                                          <p:spTgt spid="24"/>
                                        </p:tgtEl>
                                      </p:cBhvr>
                                    </p:animEffect>
                                    <p:anim calcmode="lin" valueType="num">
                                      <p:cBhvr>
                                        <p:cTn id="24" dur="1000" fill="hold"/>
                                        <p:tgtEl>
                                          <p:spTgt spid="24"/>
                                        </p:tgtEl>
                                        <p:attrNameLst>
                                          <p:attrName>ppt_x</p:attrName>
                                        </p:attrNameLst>
                                      </p:cBhvr>
                                      <p:tavLst>
                                        <p:tav tm="0">
                                          <p:val>
                                            <p:strVal val="#ppt_x"/>
                                          </p:val>
                                        </p:tav>
                                        <p:tav tm="100000">
                                          <p:val>
                                            <p:strVal val="#ppt_x"/>
                                          </p:val>
                                        </p:tav>
                                      </p:tavLst>
                                    </p:anim>
                                    <p:anim calcmode="lin" valueType="num">
                                      <p:cBhvr>
                                        <p:cTn id="25"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6" grpId="0"/>
      <p:bldP spid="28" grpId="0"/>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الفاصل">
            <a:extLst>
              <a:ext uri="{FF2B5EF4-FFF2-40B4-BE49-F238E27FC236}">
                <a16:creationId xmlns:a16="http://schemas.microsoft.com/office/drawing/2014/main" id="{59FB0971-08D7-29E7-070A-BEABB153F56E}"/>
              </a:ext>
            </a:extLst>
          </p:cNvPr>
          <p:cNvSpPr/>
          <p:nvPr/>
        </p:nvSpPr>
        <p:spPr>
          <a:xfrm>
            <a:off x="4724400" y="0"/>
            <a:ext cx="1371600" cy="6858000"/>
          </a:xfrm>
          <a:prstGeom prst="rect">
            <a:avLst/>
          </a:prstGeom>
          <a:gradFill flip="none" rotWithShape="1">
            <a:gsLst>
              <a:gs pos="0">
                <a:schemeClr val="tx1">
                  <a:alpha val="0"/>
                </a:schemeClr>
              </a:gs>
              <a:gs pos="56000">
                <a:schemeClr val="tx1">
                  <a:alpha val="22000"/>
                </a:schemeClr>
              </a:gs>
              <a:gs pos="80000">
                <a:schemeClr val="bg1">
                  <a:alpha val="33000"/>
                </a:schemeClr>
              </a:gs>
              <a:gs pos="100000">
                <a:schemeClr val="tx1">
                  <a:alpha val="4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3" name="الصورة" descr="A cartoon of a person with a straw hat&#10;&#10;Description automatically generated">
            <a:extLst>
              <a:ext uri="{FF2B5EF4-FFF2-40B4-BE49-F238E27FC236}">
                <a16:creationId xmlns:a16="http://schemas.microsoft.com/office/drawing/2014/main" id="{02B23135-AE23-619A-C8AE-E62460D4BD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63" y="3028950"/>
            <a:ext cx="4426017" cy="3829050"/>
          </a:xfrm>
          <a:prstGeom prst="rect">
            <a:avLst/>
          </a:prstGeom>
        </p:spPr>
      </p:pic>
      <p:pic>
        <p:nvPicPr>
          <p:cNvPr id="12" name="اليد" descr="A cartoon of a person with a straw hat&#10;&#10;Description automatically generated">
            <a:extLst>
              <a:ext uri="{FF2B5EF4-FFF2-40B4-BE49-F238E27FC236}">
                <a16:creationId xmlns:a16="http://schemas.microsoft.com/office/drawing/2014/main" id="{B88CD168-E59B-C837-A17D-1828A2D41C9F}"/>
              </a:ext>
            </a:extLst>
          </p:cNvPr>
          <p:cNvPicPr>
            <a:picLocks noChangeAspect="1"/>
          </p:cNvPicPr>
          <p:nvPr/>
        </p:nvPicPr>
        <p:blipFill>
          <a:blip r:embed="rId2">
            <a:extLst>
              <a:ext uri="{28A0092B-C50C-407E-A947-70E740481C1C}">
                <a14:useLocalDpi xmlns:a14="http://schemas.microsoft.com/office/drawing/2010/main" val="0"/>
              </a:ext>
            </a:extLst>
          </a:blip>
          <a:srcRect l="38752" t="179" r="287" b="35343"/>
          <a:stretch/>
        </p:blipFill>
        <p:spPr>
          <a:xfrm>
            <a:off x="1853184" y="3090672"/>
            <a:ext cx="3236976" cy="2468880"/>
          </a:xfrm>
          <a:custGeom>
            <a:avLst/>
            <a:gdLst>
              <a:gd name="connsiteX0" fmla="*/ 2016853 w 3877056"/>
              <a:gd name="connsiteY0" fmla="*/ 0 h 2468880"/>
              <a:gd name="connsiteX1" fmla="*/ 2770724 w 3877056"/>
              <a:gd name="connsiteY1" fmla="*/ 36576 h 2468880"/>
              <a:gd name="connsiteX2" fmla="*/ 3054650 w 3877056"/>
              <a:gd name="connsiteY2" fmla="*/ 82296 h 2468880"/>
              <a:gd name="connsiteX3" fmla="*/ 3465853 w 3877056"/>
              <a:gd name="connsiteY3" fmla="*/ 210312 h 2468880"/>
              <a:gd name="connsiteX4" fmla="*/ 3612711 w 3877056"/>
              <a:gd name="connsiteY4" fmla="*/ 448056 h 2468880"/>
              <a:gd name="connsiteX5" fmla="*/ 3691036 w 3877056"/>
              <a:gd name="connsiteY5" fmla="*/ 658368 h 2468880"/>
              <a:gd name="connsiteX6" fmla="*/ 3720407 w 3877056"/>
              <a:gd name="connsiteY6" fmla="*/ 758952 h 2468880"/>
              <a:gd name="connsiteX7" fmla="*/ 3828103 w 3877056"/>
              <a:gd name="connsiteY7" fmla="*/ 905256 h 2468880"/>
              <a:gd name="connsiteX8" fmla="*/ 3877056 w 3877056"/>
              <a:gd name="connsiteY8" fmla="*/ 1133856 h 2468880"/>
              <a:gd name="connsiteX9" fmla="*/ 3798732 w 3877056"/>
              <a:gd name="connsiteY9" fmla="*/ 1289304 h 2468880"/>
              <a:gd name="connsiteX10" fmla="*/ 3808522 w 3877056"/>
              <a:gd name="connsiteY10" fmla="*/ 1709928 h 2468880"/>
              <a:gd name="connsiteX11" fmla="*/ 3700826 w 3877056"/>
              <a:gd name="connsiteY11" fmla="*/ 1883664 h 2468880"/>
              <a:gd name="connsiteX12" fmla="*/ 3700826 w 3877056"/>
              <a:gd name="connsiteY12" fmla="*/ 2167128 h 2468880"/>
              <a:gd name="connsiteX13" fmla="*/ 3084022 w 3877056"/>
              <a:gd name="connsiteY13" fmla="*/ 2468880 h 2468880"/>
              <a:gd name="connsiteX14" fmla="*/ 2633657 w 3877056"/>
              <a:gd name="connsiteY14" fmla="*/ 2468880 h 2468880"/>
              <a:gd name="connsiteX15" fmla="*/ 2339940 w 3877056"/>
              <a:gd name="connsiteY15" fmla="*/ 2212848 h 2468880"/>
              <a:gd name="connsiteX16" fmla="*/ 2300778 w 3877056"/>
              <a:gd name="connsiteY16" fmla="*/ 2057400 h 2468880"/>
              <a:gd name="connsiteX17" fmla="*/ 1850413 w 3877056"/>
              <a:gd name="connsiteY17" fmla="*/ 1700784 h 2468880"/>
              <a:gd name="connsiteX18" fmla="*/ 1781879 w 3877056"/>
              <a:gd name="connsiteY18" fmla="*/ 1645920 h 2468880"/>
              <a:gd name="connsiteX19" fmla="*/ 1615440 w 3877056"/>
              <a:gd name="connsiteY19" fmla="*/ 1673352 h 2468880"/>
              <a:gd name="connsiteX20" fmla="*/ 1292352 w 3877056"/>
              <a:gd name="connsiteY20" fmla="*/ 1517904 h 2468880"/>
              <a:gd name="connsiteX21" fmla="*/ 1174866 w 3877056"/>
              <a:gd name="connsiteY21" fmla="*/ 1289304 h 2468880"/>
              <a:gd name="connsiteX22" fmla="*/ 753872 w 3877056"/>
              <a:gd name="connsiteY22" fmla="*/ 1170432 h 2468880"/>
              <a:gd name="connsiteX23" fmla="*/ 362250 w 3877056"/>
              <a:gd name="connsiteY23" fmla="*/ 969264 h 2468880"/>
              <a:gd name="connsiteX24" fmla="*/ 0 w 3877056"/>
              <a:gd name="connsiteY24" fmla="*/ 886968 h 2468880"/>
              <a:gd name="connsiteX25" fmla="*/ 48953 w 3877056"/>
              <a:gd name="connsiteY25" fmla="*/ 758952 h 2468880"/>
              <a:gd name="connsiteX26" fmla="*/ 793034 w 3877056"/>
              <a:gd name="connsiteY26" fmla="*/ 475488 h 2468880"/>
              <a:gd name="connsiteX27" fmla="*/ 1351095 w 3877056"/>
              <a:gd name="connsiteY27" fmla="*/ 54864 h 2468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877056" h="2468880">
                <a:moveTo>
                  <a:pt x="2016853" y="0"/>
                </a:moveTo>
                <a:lnTo>
                  <a:pt x="2770724" y="36576"/>
                </a:lnTo>
                <a:lnTo>
                  <a:pt x="3054650" y="82296"/>
                </a:lnTo>
                <a:lnTo>
                  <a:pt x="3465853" y="210312"/>
                </a:lnTo>
                <a:lnTo>
                  <a:pt x="3612711" y="448056"/>
                </a:lnTo>
                <a:lnTo>
                  <a:pt x="3691036" y="658368"/>
                </a:lnTo>
                <a:lnTo>
                  <a:pt x="3720407" y="758952"/>
                </a:lnTo>
                <a:lnTo>
                  <a:pt x="3828103" y="905256"/>
                </a:lnTo>
                <a:lnTo>
                  <a:pt x="3877056" y="1133856"/>
                </a:lnTo>
                <a:lnTo>
                  <a:pt x="3798732" y="1289304"/>
                </a:lnTo>
                <a:lnTo>
                  <a:pt x="3808522" y="1709928"/>
                </a:lnTo>
                <a:lnTo>
                  <a:pt x="3700826" y="1883664"/>
                </a:lnTo>
                <a:lnTo>
                  <a:pt x="3700826" y="2167128"/>
                </a:lnTo>
                <a:lnTo>
                  <a:pt x="3084022" y="2468880"/>
                </a:lnTo>
                <a:lnTo>
                  <a:pt x="2633657" y="2468880"/>
                </a:lnTo>
                <a:lnTo>
                  <a:pt x="2339940" y="2212848"/>
                </a:lnTo>
                <a:lnTo>
                  <a:pt x="2300778" y="2057400"/>
                </a:lnTo>
                <a:lnTo>
                  <a:pt x="1850413" y="1700784"/>
                </a:lnTo>
                <a:lnTo>
                  <a:pt x="1781879" y="1645920"/>
                </a:lnTo>
                <a:lnTo>
                  <a:pt x="1615440" y="1673352"/>
                </a:lnTo>
                <a:lnTo>
                  <a:pt x="1292352" y="1517904"/>
                </a:lnTo>
                <a:lnTo>
                  <a:pt x="1174866" y="1289304"/>
                </a:lnTo>
                <a:lnTo>
                  <a:pt x="753872" y="1170432"/>
                </a:lnTo>
                <a:lnTo>
                  <a:pt x="362250" y="969264"/>
                </a:lnTo>
                <a:lnTo>
                  <a:pt x="0" y="886968"/>
                </a:lnTo>
                <a:lnTo>
                  <a:pt x="48953" y="758952"/>
                </a:lnTo>
                <a:lnTo>
                  <a:pt x="793034" y="475488"/>
                </a:lnTo>
                <a:lnTo>
                  <a:pt x="1351095" y="54864"/>
                </a:lnTo>
                <a:close/>
              </a:path>
            </a:pathLst>
          </a:custGeom>
        </p:spPr>
      </p:pic>
      <p:sp>
        <p:nvSpPr>
          <p:cNvPr id="14" name="النص 2">
            <a:extLst>
              <a:ext uri="{FF2B5EF4-FFF2-40B4-BE49-F238E27FC236}">
                <a16:creationId xmlns:a16="http://schemas.microsoft.com/office/drawing/2014/main" id="{C5353335-2FB0-9CA6-EF10-D35C9CF2C4F2}"/>
              </a:ext>
            </a:extLst>
          </p:cNvPr>
          <p:cNvSpPr txBox="1"/>
          <p:nvPr/>
        </p:nvSpPr>
        <p:spPr>
          <a:xfrm>
            <a:off x="323924" y="1316993"/>
            <a:ext cx="4857676" cy="1015663"/>
          </a:xfrm>
          <a:prstGeom prst="rect">
            <a:avLst/>
          </a:prstGeom>
          <a:noFill/>
        </p:spPr>
        <p:txBody>
          <a:bodyPr wrap="square">
            <a:spAutoFit/>
          </a:bodyPr>
          <a:lstStyle/>
          <a:p>
            <a:r>
              <a:rPr lang="en-US" sz="2000" b="1" dirty="0">
                <a:latin typeface="Comic Sans MS" panose="030F0702030302020204" pitchFamily="66" charset="0"/>
              </a:rPr>
              <a:t>"Get ready for what's about to happen, as the excitement starts now!"</a:t>
            </a:r>
            <a:endParaRPr lang="ar-SA" sz="2000" b="1" dirty="0">
              <a:latin typeface="Comic Sans MS" panose="030F0702030302020204" pitchFamily="66" charset="0"/>
            </a:endParaRPr>
          </a:p>
        </p:txBody>
      </p:sp>
      <p:sp>
        <p:nvSpPr>
          <p:cNvPr id="16" name="النص 1">
            <a:extLst>
              <a:ext uri="{FF2B5EF4-FFF2-40B4-BE49-F238E27FC236}">
                <a16:creationId xmlns:a16="http://schemas.microsoft.com/office/drawing/2014/main" id="{4737342C-8A26-3234-8611-D47C320E7870}"/>
              </a:ext>
            </a:extLst>
          </p:cNvPr>
          <p:cNvSpPr txBox="1"/>
          <p:nvPr/>
        </p:nvSpPr>
        <p:spPr>
          <a:xfrm>
            <a:off x="356004" y="412491"/>
            <a:ext cx="4825596" cy="1323439"/>
          </a:xfrm>
          <a:prstGeom prst="rect">
            <a:avLst/>
          </a:prstGeom>
          <a:noFill/>
        </p:spPr>
        <p:txBody>
          <a:bodyPr wrap="square" rtlCol="1">
            <a:spAutoFit/>
          </a:bodyPr>
          <a:lstStyle/>
          <a:p>
            <a:r>
              <a:rPr lang="en-US" sz="2000" b="1" dirty="0">
                <a:latin typeface="Comic Sans MS" panose="030F0702030302020204" pitchFamily="66" charset="0"/>
              </a:rPr>
              <a:t>"Hahaha, what do you think if I show you a new technique that I think I will call Gear Third“</a:t>
            </a:r>
          </a:p>
          <a:p>
            <a:endParaRPr lang="ar-SA" sz="2000" b="1" dirty="0">
              <a:latin typeface="Comic Sans MS" panose="030F0702030302020204" pitchFamily="66" charset="0"/>
            </a:endParaRPr>
          </a:p>
        </p:txBody>
      </p:sp>
      <p:sp>
        <p:nvSpPr>
          <p:cNvPr id="15" name="ايطار 1">
            <a:extLst>
              <a:ext uri="{FF2B5EF4-FFF2-40B4-BE49-F238E27FC236}">
                <a16:creationId xmlns:a16="http://schemas.microsoft.com/office/drawing/2014/main" id="{F993254C-97DD-468A-BB0E-B89B5774613D}"/>
              </a:ext>
            </a:extLst>
          </p:cNvPr>
          <p:cNvSpPr/>
          <p:nvPr/>
        </p:nvSpPr>
        <p:spPr>
          <a:xfrm>
            <a:off x="339962" y="323596"/>
            <a:ext cx="4825600" cy="192996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sz="2000" b="1" dirty="0">
              <a:solidFill>
                <a:schemeClr val="tx1"/>
              </a:solidFill>
              <a:latin typeface="Comic Sans MS" panose="030F0702030302020204" pitchFamily="66" charset="0"/>
              <a:cs typeface="Arabic Typesetting" panose="03020402040406030203" pitchFamily="66" charset="-78"/>
            </a:endParaRPr>
          </a:p>
        </p:txBody>
      </p:sp>
      <p:sp>
        <p:nvSpPr>
          <p:cNvPr id="17" name="معلومات">
            <a:extLst>
              <a:ext uri="{FF2B5EF4-FFF2-40B4-BE49-F238E27FC236}">
                <a16:creationId xmlns:a16="http://schemas.microsoft.com/office/drawing/2014/main" id="{FF07639D-F094-EE0D-3EDB-F50A34859698}"/>
              </a:ext>
            </a:extLst>
          </p:cNvPr>
          <p:cNvSpPr txBox="1"/>
          <p:nvPr/>
        </p:nvSpPr>
        <p:spPr>
          <a:xfrm>
            <a:off x="6286501" y="88900"/>
            <a:ext cx="5549496" cy="7125027"/>
          </a:xfrm>
          <a:prstGeom prst="rect">
            <a:avLst/>
          </a:prstGeom>
          <a:noFill/>
        </p:spPr>
        <p:txBody>
          <a:bodyPr wrap="square" rtlCol="1">
            <a:spAutoFit/>
          </a:bodyPr>
          <a:lstStyle/>
          <a:p>
            <a:pPr algn="justLow"/>
            <a:r>
              <a:rPr lang="en-US" sz="2400" b="1" dirty="0">
                <a:latin typeface="Comic Sans MS" panose="030F0702030302020204" pitchFamily="66" charset="0"/>
              </a:rPr>
              <a:t>Gear Third </a:t>
            </a:r>
            <a:r>
              <a:rPr lang="en-US" b="1" dirty="0">
                <a:latin typeface="Comic Sans MS" panose="030F0702030302020204" pitchFamily="66" charset="0"/>
              </a:rPr>
              <a:t>is one of </a:t>
            </a:r>
            <a:r>
              <a:rPr lang="en-US" b="1" dirty="0" err="1">
                <a:latin typeface="Comic Sans MS" panose="030F0702030302020204" pitchFamily="66" charset="0"/>
              </a:rPr>
              <a:t>Luffy's</a:t>
            </a:r>
            <a:r>
              <a:rPr lang="en-US" b="1" dirty="0">
                <a:latin typeface="Comic Sans MS" panose="030F0702030302020204" pitchFamily="66" charset="0"/>
              </a:rPr>
              <a:t> most powerful techniques in </a:t>
            </a:r>
            <a:r>
              <a:rPr lang="en-US" b="1" i="1" dirty="0">
                <a:latin typeface="Comic Sans MS" panose="030F0702030302020204" pitchFamily="66" charset="0"/>
              </a:rPr>
              <a:t>One Piece</a:t>
            </a:r>
            <a:r>
              <a:rPr lang="en-US" b="1" dirty="0">
                <a:latin typeface="Comic Sans MS" panose="030F0702030302020204" pitchFamily="66" charset="0"/>
              </a:rPr>
              <a:t>, first introduced during the </a:t>
            </a:r>
            <a:r>
              <a:rPr lang="en-US" b="1" dirty="0" err="1">
                <a:latin typeface="Comic Sans MS" panose="030F0702030302020204" pitchFamily="66" charset="0"/>
              </a:rPr>
              <a:t>Enies</a:t>
            </a:r>
            <a:r>
              <a:rPr lang="en-US" b="1" dirty="0">
                <a:latin typeface="Comic Sans MS" panose="030F0702030302020204" pitchFamily="66" charset="0"/>
              </a:rPr>
              <a:t> Lobby arc. In this form, </a:t>
            </a:r>
            <a:r>
              <a:rPr lang="en-US" b="1" dirty="0" err="1">
                <a:latin typeface="Comic Sans MS" panose="030F0702030302020204" pitchFamily="66" charset="0"/>
              </a:rPr>
              <a:t>Luffy</a:t>
            </a:r>
            <a:r>
              <a:rPr lang="en-US" b="1" dirty="0">
                <a:latin typeface="Comic Sans MS" panose="030F0702030302020204" pitchFamily="66" charset="0"/>
              </a:rPr>
              <a:t> inflates his bones by blowing air into them, causing his limbs to grow significantly larger. This technique allows him to deliver devastating attacks with immense power. For example, his signature move, "</a:t>
            </a:r>
            <a:r>
              <a:rPr lang="en-US" b="1" dirty="0" err="1">
                <a:latin typeface="Comic Sans MS" panose="030F0702030302020204" pitchFamily="66" charset="0"/>
              </a:rPr>
              <a:t>Gomu</a:t>
            </a:r>
            <a:r>
              <a:rPr lang="en-US" b="1" dirty="0">
                <a:latin typeface="Comic Sans MS" panose="030F0702030302020204" pitchFamily="66" charset="0"/>
              </a:rPr>
              <a:t> </a:t>
            </a:r>
            <a:r>
              <a:rPr lang="en-US" b="1" dirty="0" err="1">
                <a:latin typeface="Comic Sans MS" panose="030F0702030302020204" pitchFamily="66" charset="0"/>
              </a:rPr>
              <a:t>Gomu</a:t>
            </a:r>
            <a:r>
              <a:rPr lang="en-US" b="1" dirty="0">
                <a:latin typeface="Comic Sans MS" panose="030F0702030302020204" pitchFamily="66" charset="0"/>
              </a:rPr>
              <a:t> no Elephant Gun," showcases the sheer force he can generate.</a:t>
            </a:r>
          </a:p>
          <a:p>
            <a:pPr algn="justLow"/>
            <a:r>
              <a:rPr lang="en-US" b="1" dirty="0">
                <a:latin typeface="Comic Sans MS" panose="030F0702030302020204" pitchFamily="66" charset="0"/>
              </a:rPr>
              <a:t>While in Gear Third, </a:t>
            </a:r>
            <a:r>
              <a:rPr lang="en-US" b="1" dirty="0" err="1">
                <a:latin typeface="Comic Sans MS" panose="030F0702030302020204" pitchFamily="66" charset="0"/>
              </a:rPr>
              <a:t>Luffy</a:t>
            </a:r>
            <a:r>
              <a:rPr lang="en-US" b="1" dirty="0">
                <a:latin typeface="Comic Sans MS" panose="030F0702030302020204" pitchFamily="66" charset="0"/>
              </a:rPr>
              <a:t> becomes slower due to the added weight of his inflated limbs, making him more vulnerable during combat. However, he compensates for this by using the technique strategically, often surprising his opponents. After using Gear Third, </a:t>
            </a:r>
            <a:r>
              <a:rPr lang="en-US" b="1" dirty="0" err="1">
                <a:latin typeface="Comic Sans MS" panose="030F0702030302020204" pitchFamily="66" charset="0"/>
              </a:rPr>
              <a:t>Luffy</a:t>
            </a:r>
            <a:r>
              <a:rPr lang="en-US" b="1" dirty="0">
                <a:latin typeface="Comic Sans MS" panose="030F0702030302020204" pitchFamily="66" charset="0"/>
              </a:rPr>
              <a:t> temporarily shrinks down and becomes exhausted, which adds a risk factor to its usage. Despite this drawback, Gear Third is a crucial part of </a:t>
            </a:r>
            <a:r>
              <a:rPr lang="en-US" b="1" dirty="0" err="1">
                <a:latin typeface="Comic Sans MS" panose="030F0702030302020204" pitchFamily="66" charset="0"/>
              </a:rPr>
              <a:t>Luffy's</a:t>
            </a:r>
            <a:r>
              <a:rPr lang="en-US" b="1" dirty="0">
                <a:latin typeface="Comic Sans MS" panose="030F0702030302020204" pitchFamily="66" charset="0"/>
              </a:rPr>
              <a:t> arsenal, allowing him to face formidable foes. It demonstrates his creativity and adaptability as a fighter, reinforcing his determination to protect his friends and achieve his dream of becoming the Pirate King.</a:t>
            </a:r>
          </a:p>
          <a:p>
            <a:pPr algn="justLow"/>
            <a:endParaRPr lang="ar-SA" sz="1900" b="1" dirty="0">
              <a:latin typeface="Comic Sans MS" panose="030F0702030302020204" pitchFamily="66" charset="0"/>
            </a:endParaRPr>
          </a:p>
        </p:txBody>
      </p:sp>
    </p:spTree>
    <p:extLst>
      <p:ext uri="{BB962C8B-B14F-4D97-AF65-F5344CB8AC3E}">
        <p14:creationId xmlns:p14="http://schemas.microsoft.com/office/powerpoint/2010/main" val="21269114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250"/>
                                        <p:tgtEl>
                                          <p:spTgt spid="16"/>
                                        </p:tgtEl>
                                      </p:cBhvr>
                                    </p:animEffect>
                                  </p:childTnLst>
                                </p:cTn>
                              </p:par>
                            </p:childTnLst>
                          </p:cTn>
                        </p:par>
                        <p:par>
                          <p:cTn id="8" fill="hold">
                            <p:stCondLst>
                              <p:cond delay="2250"/>
                            </p:stCondLst>
                            <p:childTnLst>
                              <p:par>
                                <p:cTn id="9" presetID="2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left)">
                                      <p:cBhvr>
                                        <p:cTn id="11" dur="2250"/>
                                        <p:tgtEl>
                                          <p:spTgt spid="14"/>
                                        </p:tgtEl>
                                      </p:cBhvr>
                                    </p:animEffect>
                                  </p:childTnLst>
                                </p:cTn>
                              </p:par>
                            </p:childTnLst>
                          </p:cTn>
                        </p:par>
                        <p:par>
                          <p:cTn id="12" fill="hold">
                            <p:stCondLst>
                              <p:cond delay="4500"/>
                            </p:stCondLst>
                            <p:childTnLst>
                              <p:par>
                                <p:cTn id="13" presetID="6" presetClass="emph" presetSubtype="0" fill="hold" nodeType="afterEffect">
                                  <p:stCondLst>
                                    <p:cond delay="0"/>
                                  </p:stCondLst>
                                  <p:childTnLst>
                                    <p:animScale>
                                      <p:cBhvr>
                                        <p:cTn id="14" dur="2000" fill="hold"/>
                                        <p:tgtEl>
                                          <p:spTgt spid="12"/>
                                        </p:tgtEl>
                                      </p:cBhvr>
                                      <p:by x="120000" y="120000"/>
                                    </p:animScale>
                                  </p:childTnLst>
                                </p:cTn>
                              </p:par>
                            </p:childTnLst>
                          </p:cTn>
                        </p:par>
                        <p:par>
                          <p:cTn id="15" fill="hold">
                            <p:stCondLst>
                              <p:cond delay="6500"/>
                            </p:stCondLst>
                            <p:childTnLst>
                              <p:par>
                                <p:cTn id="16" presetID="47" presetClass="entr" presetSubtype="0"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1000"/>
                                        <p:tgtEl>
                                          <p:spTgt spid="17"/>
                                        </p:tgtEl>
                                      </p:cBhvr>
                                    </p:animEffect>
                                    <p:anim calcmode="lin" valueType="num">
                                      <p:cBhvr>
                                        <p:cTn id="19" dur="1000" fill="hold"/>
                                        <p:tgtEl>
                                          <p:spTgt spid="17"/>
                                        </p:tgtEl>
                                        <p:attrNameLst>
                                          <p:attrName>ppt_x</p:attrName>
                                        </p:attrNameLst>
                                      </p:cBhvr>
                                      <p:tavLst>
                                        <p:tav tm="0">
                                          <p:val>
                                            <p:strVal val="#ppt_x"/>
                                          </p:val>
                                        </p:tav>
                                        <p:tav tm="100000">
                                          <p:val>
                                            <p:strVal val="#ppt_x"/>
                                          </p:val>
                                        </p:tav>
                                      </p:tavLst>
                                    </p:anim>
                                    <p:anim calcmode="lin" valueType="num">
                                      <p:cBhvr>
                                        <p:cTn id="2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الفاصل">
            <a:extLst>
              <a:ext uri="{FF2B5EF4-FFF2-40B4-BE49-F238E27FC236}">
                <a16:creationId xmlns:a16="http://schemas.microsoft.com/office/drawing/2014/main" id="{59FB0971-08D7-29E7-070A-BEABB153F56E}"/>
              </a:ext>
            </a:extLst>
          </p:cNvPr>
          <p:cNvSpPr/>
          <p:nvPr/>
        </p:nvSpPr>
        <p:spPr>
          <a:xfrm>
            <a:off x="4724400" y="0"/>
            <a:ext cx="1371600" cy="6858000"/>
          </a:xfrm>
          <a:prstGeom prst="rect">
            <a:avLst/>
          </a:prstGeom>
          <a:gradFill flip="none" rotWithShape="1">
            <a:gsLst>
              <a:gs pos="0">
                <a:schemeClr val="tx1">
                  <a:alpha val="0"/>
                </a:schemeClr>
              </a:gs>
              <a:gs pos="56000">
                <a:schemeClr val="tx1">
                  <a:alpha val="22000"/>
                </a:schemeClr>
              </a:gs>
              <a:gs pos="80000">
                <a:schemeClr val="bg1">
                  <a:alpha val="33000"/>
                </a:schemeClr>
              </a:gs>
              <a:gs pos="100000">
                <a:schemeClr val="tx1">
                  <a:alpha val="4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8" name="الصورة">
            <a:extLst>
              <a:ext uri="{FF2B5EF4-FFF2-40B4-BE49-F238E27FC236}">
                <a16:creationId xmlns:a16="http://schemas.microsoft.com/office/drawing/2014/main" id="{9C1AA501-F56C-4652-49C6-92557EE6C1C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816102" y="3221659"/>
            <a:ext cx="6248401" cy="3636341"/>
          </a:xfrm>
          <a:prstGeom prst="rect">
            <a:avLst/>
          </a:prstGeom>
        </p:spPr>
      </p:pic>
      <p:pic>
        <p:nvPicPr>
          <p:cNvPr id="3" name="غضب 5" descr="A black background with a white light&#10;&#10;Description automatically generated">
            <a:extLst>
              <a:ext uri="{FF2B5EF4-FFF2-40B4-BE49-F238E27FC236}">
                <a16:creationId xmlns:a16="http://schemas.microsoft.com/office/drawing/2014/main" id="{259F6676-6E2D-5EFF-5FF9-506A6D462E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1" y="584200"/>
            <a:ext cx="768350" cy="819150"/>
          </a:xfrm>
          <a:prstGeom prst="rect">
            <a:avLst/>
          </a:prstGeom>
        </p:spPr>
      </p:pic>
      <p:pic>
        <p:nvPicPr>
          <p:cNvPr id="9" name="غضب 4" descr="A black background with a white light&#10;&#10;Description automatically generated">
            <a:extLst>
              <a:ext uri="{FF2B5EF4-FFF2-40B4-BE49-F238E27FC236}">
                <a16:creationId xmlns:a16="http://schemas.microsoft.com/office/drawing/2014/main" id="{6DAE5448-9F1F-8AB1-8BD0-298AD8ED87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1002" y="1084884"/>
            <a:ext cx="768350" cy="819150"/>
          </a:xfrm>
          <a:prstGeom prst="rect">
            <a:avLst/>
          </a:prstGeom>
        </p:spPr>
      </p:pic>
      <p:pic>
        <p:nvPicPr>
          <p:cNvPr id="7" name="غضب 3" descr="A black background with a white light&#10;&#10;Description automatically generated">
            <a:extLst>
              <a:ext uri="{FF2B5EF4-FFF2-40B4-BE49-F238E27FC236}">
                <a16:creationId xmlns:a16="http://schemas.microsoft.com/office/drawing/2014/main" id="{5C87D174-C449-FC38-AFC5-DC720008E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9125" y="174625"/>
            <a:ext cx="768350" cy="819150"/>
          </a:xfrm>
          <a:prstGeom prst="rect">
            <a:avLst/>
          </a:prstGeom>
        </p:spPr>
      </p:pic>
      <p:pic>
        <p:nvPicPr>
          <p:cNvPr id="10" name="عضب 2" descr="A black background with a white light&#10;&#10;Description automatically generated">
            <a:extLst>
              <a:ext uri="{FF2B5EF4-FFF2-40B4-BE49-F238E27FC236}">
                <a16:creationId xmlns:a16="http://schemas.microsoft.com/office/drawing/2014/main" id="{588DD46F-5A2C-0305-5280-37ECCAD38A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9576" y="675309"/>
            <a:ext cx="768350" cy="819150"/>
          </a:xfrm>
          <a:prstGeom prst="rect">
            <a:avLst/>
          </a:prstGeom>
        </p:spPr>
      </p:pic>
      <p:pic>
        <p:nvPicPr>
          <p:cNvPr id="6" name="غضب 1" descr="A black background with a white light&#10;&#10;Description automatically generated">
            <a:extLst>
              <a:ext uri="{FF2B5EF4-FFF2-40B4-BE49-F238E27FC236}">
                <a16:creationId xmlns:a16="http://schemas.microsoft.com/office/drawing/2014/main" id="{F0568868-017F-BDC2-C600-607DBECC7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3901" y="2729534"/>
            <a:ext cx="768350" cy="819150"/>
          </a:xfrm>
          <a:prstGeom prst="rect">
            <a:avLst/>
          </a:prstGeom>
        </p:spPr>
      </p:pic>
      <p:sp>
        <p:nvSpPr>
          <p:cNvPr id="16" name="TextBox 15">
            <a:extLst>
              <a:ext uri="{FF2B5EF4-FFF2-40B4-BE49-F238E27FC236}">
                <a16:creationId xmlns:a16="http://schemas.microsoft.com/office/drawing/2014/main" id="{FE60C033-AA1A-2749-56C0-0EEFD89CFF21}"/>
              </a:ext>
            </a:extLst>
          </p:cNvPr>
          <p:cNvSpPr txBox="1"/>
          <p:nvPr/>
        </p:nvSpPr>
        <p:spPr>
          <a:xfrm>
            <a:off x="6229355" y="88901"/>
            <a:ext cx="5784846" cy="6740307"/>
          </a:xfrm>
          <a:prstGeom prst="rect">
            <a:avLst/>
          </a:prstGeom>
          <a:noFill/>
        </p:spPr>
        <p:txBody>
          <a:bodyPr wrap="square" rtlCol="1">
            <a:spAutoFit/>
          </a:bodyPr>
          <a:lstStyle/>
          <a:p>
            <a:pPr algn="justLow"/>
            <a:r>
              <a:rPr lang="en-US" sz="2400" b="1" dirty="0">
                <a:latin typeface="Comic Sans MS" panose="030F0702030302020204" pitchFamily="66" charset="0"/>
              </a:rPr>
              <a:t>Gear Fourth </a:t>
            </a:r>
            <a:r>
              <a:rPr lang="en-US" sz="1700" b="1" dirty="0">
                <a:latin typeface="Comic Sans MS" panose="030F0702030302020204" pitchFamily="66" charset="0"/>
              </a:rPr>
              <a:t>is one of </a:t>
            </a:r>
            <a:r>
              <a:rPr lang="en-US" sz="1700" b="1" dirty="0" err="1">
                <a:latin typeface="Comic Sans MS" panose="030F0702030302020204" pitchFamily="66" charset="0"/>
              </a:rPr>
              <a:t>Luffy's</a:t>
            </a:r>
            <a:r>
              <a:rPr lang="en-US" sz="1700" b="1" dirty="0">
                <a:latin typeface="Comic Sans MS" panose="030F0702030302020204" pitchFamily="66" charset="0"/>
              </a:rPr>
              <a:t> most iconic transformations in One Piece, first introduced during his battle against </a:t>
            </a:r>
            <a:r>
              <a:rPr lang="en-US" sz="1700" b="1" dirty="0" err="1">
                <a:latin typeface="Comic Sans MS" panose="030F0702030302020204" pitchFamily="66" charset="0"/>
              </a:rPr>
              <a:t>Doflamingo</a:t>
            </a:r>
            <a:r>
              <a:rPr lang="en-US" sz="1700" b="1" dirty="0">
                <a:latin typeface="Comic Sans MS" panose="030F0702030302020204" pitchFamily="66" charset="0"/>
              </a:rPr>
              <a:t> in </a:t>
            </a:r>
            <a:r>
              <a:rPr lang="en-US" sz="1700" b="1" dirty="0" err="1">
                <a:latin typeface="Comic Sans MS" panose="030F0702030302020204" pitchFamily="66" charset="0"/>
              </a:rPr>
              <a:t>Dressrosa</a:t>
            </a:r>
            <a:r>
              <a:rPr lang="en-US" sz="1700" b="1" dirty="0">
                <a:latin typeface="Comic Sans MS" panose="030F0702030302020204" pitchFamily="66" charset="0"/>
              </a:rPr>
              <a:t>. In this form, </a:t>
            </a:r>
            <a:r>
              <a:rPr lang="en-US" sz="1700" b="1" dirty="0" err="1">
                <a:latin typeface="Comic Sans MS" panose="030F0702030302020204" pitchFamily="66" charset="0"/>
              </a:rPr>
              <a:t>Luffy</a:t>
            </a:r>
            <a:r>
              <a:rPr lang="en-US" sz="1700" b="1" dirty="0">
                <a:latin typeface="Comic Sans MS" panose="030F0702030302020204" pitchFamily="66" charset="0"/>
              </a:rPr>
              <a:t> inflates his muscles with air, giving him a massive and muscular appearance. This technique significantly enhances his strength, speed, and agility, allowing him to deliver powerful blows and dodge attacks </a:t>
            </a:r>
            <a:r>
              <a:rPr lang="en-US" sz="1700" b="1" dirty="0" err="1">
                <a:latin typeface="Comic Sans MS" panose="030F0702030302020204" pitchFamily="66" charset="0"/>
              </a:rPr>
              <a:t>effectively.Luffy</a:t>
            </a:r>
            <a:r>
              <a:rPr lang="en-US" sz="1700" b="1" dirty="0">
                <a:latin typeface="Comic Sans MS" panose="030F0702030302020204" pitchFamily="66" charset="0"/>
              </a:rPr>
              <a:t> has different forms within Gear Fourth, such as </a:t>
            </a:r>
            <a:r>
              <a:rPr lang="en-US" sz="1700" b="1" dirty="0" err="1">
                <a:latin typeface="Comic Sans MS" panose="030F0702030302020204" pitchFamily="66" charset="0"/>
              </a:rPr>
              <a:t>Boundman</a:t>
            </a:r>
            <a:r>
              <a:rPr lang="en-US" sz="1700" b="1" dirty="0">
                <a:latin typeface="Comic Sans MS" panose="030F0702030302020204" pitchFamily="66" charset="0"/>
              </a:rPr>
              <a:t>, Tankman, and Snake Man, each offering unique abilities and fighting styles. </a:t>
            </a:r>
            <a:r>
              <a:rPr lang="en-US" sz="1700" b="1" dirty="0" err="1">
                <a:latin typeface="Comic Sans MS" panose="030F0702030302020204" pitchFamily="66" charset="0"/>
              </a:rPr>
              <a:t>Boundman</a:t>
            </a:r>
            <a:r>
              <a:rPr lang="en-US" sz="1700" b="1" dirty="0">
                <a:latin typeface="Comic Sans MS" panose="030F0702030302020204" pitchFamily="66" charset="0"/>
              </a:rPr>
              <a:t> is characterized by increased power and speed, while Tankman focuses on defense and counterattacks. Snake Man, on the other hand, emphasizes rapid, flexible movements, allowing </a:t>
            </a:r>
            <a:r>
              <a:rPr lang="en-US" sz="1700" b="1" dirty="0" err="1">
                <a:latin typeface="Comic Sans MS" panose="030F0702030302020204" pitchFamily="66" charset="0"/>
              </a:rPr>
              <a:t>Luffy</a:t>
            </a:r>
            <a:r>
              <a:rPr lang="en-US" sz="1700" b="1" dirty="0">
                <a:latin typeface="Comic Sans MS" panose="030F0702030302020204" pitchFamily="66" charset="0"/>
              </a:rPr>
              <a:t> to strike from various </a:t>
            </a:r>
            <a:r>
              <a:rPr lang="en-US" sz="1700" b="1" dirty="0" err="1">
                <a:latin typeface="Comic Sans MS" panose="030F0702030302020204" pitchFamily="66" charset="0"/>
              </a:rPr>
              <a:t>angles.Despite</a:t>
            </a:r>
            <a:r>
              <a:rPr lang="en-US" sz="1700" b="1" dirty="0">
                <a:latin typeface="Comic Sans MS" panose="030F0702030302020204" pitchFamily="66" charset="0"/>
              </a:rPr>
              <a:t> its immense power, Gear Fourth has its drawbacks. </a:t>
            </a:r>
            <a:r>
              <a:rPr lang="en-US" sz="1700" b="1" dirty="0" err="1">
                <a:latin typeface="Comic Sans MS" panose="030F0702030302020204" pitchFamily="66" charset="0"/>
              </a:rPr>
              <a:t>Luffy</a:t>
            </a:r>
            <a:r>
              <a:rPr lang="en-US" sz="1700" b="1" dirty="0">
                <a:latin typeface="Comic Sans MS" panose="030F0702030302020204" pitchFamily="66" charset="0"/>
              </a:rPr>
              <a:t> can only maintain this form for a limited time due to the high energy consumption, and he becomes exhausted afterward. Additionally, the use of Gear Fourth requires </a:t>
            </a:r>
            <a:r>
              <a:rPr lang="en-US" sz="1700" b="1" dirty="0" err="1">
                <a:latin typeface="Comic Sans MS" panose="030F0702030302020204" pitchFamily="66" charset="0"/>
              </a:rPr>
              <a:t>Luffy</a:t>
            </a:r>
            <a:r>
              <a:rPr lang="en-US" sz="1700" b="1" dirty="0">
                <a:latin typeface="Comic Sans MS" panose="030F0702030302020204" pitchFamily="66" charset="0"/>
              </a:rPr>
              <a:t> to be strategic in his battles, balancing offense and defense. This transformation showcases </a:t>
            </a:r>
            <a:r>
              <a:rPr lang="en-US" sz="1700" b="1" dirty="0" err="1">
                <a:latin typeface="Comic Sans MS" panose="030F0702030302020204" pitchFamily="66" charset="0"/>
              </a:rPr>
              <a:t>Luffy's</a:t>
            </a:r>
            <a:r>
              <a:rPr lang="en-US" sz="1700" b="1" dirty="0">
                <a:latin typeface="Comic Sans MS" panose="030F0702030302020204" pitchFamily="66" charset="0"/>
              </a:rPr>
              <a:t> creativity and determination, highlighting his growth as a fighter and his commitment to becoming the Pirate King.</a:t>
            </a:r>
            <a:endParaRPr lang="ar-SA" sz="1700" b="1" dirty="0">
              <a:latin typeface="Comic Sans MS" panose="030F0702030302020204" pitchFamily="66" charset="0"/>
            </a:endParaRPr>
          </a:p>
        </p:txBody>
      </p:sp>
    </p:spTree>
    <p:extLst>
      <p:ext uri="{BB962C8B-B14F-4D97-AF65-F5344CB8AC3E}">
        <p14:creationId xmlns:p14="http://schemas.microsoft.com/office/powerpoint/2010/main" val="278345436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43" presetClass="path" presetSubtype="0" repeatCount="indefinite" accel="57333" decel="42667" autoRev="1" fill="hold" nodeType="withEffect">
                                  <p:stCondLst>
                                    <p:cond delay="0"/>
                                  </p:stCondLst>
                                  <p:childTnLst>
                                    <p:animMotion origin="layout" path="M -1.66667E-6 -2.22222E-6 L 0.06406 -2.22222E-6 C 0.09271 -2.22222E-6 0.12813 -0.08333 0.12813 -0.15069 L 0.12813 -0.30139 " pathEditMode="relative" rAng="0" ptsTypes="AAAA">
                                      <p:cBhvr>
                                        <p:cTn id="8" dur="1500" fill="hold"/>
                                        <p:tgtEl>
                                          <p:spTgt spid="8"/>
                                        </p:tgtEl>
                                        <p:attrNameLst>
                                          <p:attrName>ppt_x</p:attrName>
                                          <p:attrName>ppt_y</p:attrName>
                                        </p:attrNameLst>
                                      </p:cBhvr>
                                      <p:rCtr x="6406" y="-15069"/>
                                    </p:animMotion>
                                  </p:childTnLst>
                                </p:cTn>
                              </p:par>
                              <p:par>
                                <p:cTn id="9" presetID="1" presetClass="entr" presetSubtype="0" fill="hold" nodeType="withEffect">
                                  <p:stCondLst>
                                    <p:cond delay="1750"/>
                                  </p:stCondLst>
                                  <p:childTnLst>
                                    <p:set>
                                      <p:cBhvr>
                                        <p:cTn id="10" dur="1" fill="hold">
                                          <p:stCondLst>
                                            <p:cond delay="0"/>
                                          </p:stCondLst>
                                        </p:cTn>
                                        <p:tgtEl>
                                          <p:spTgt spid="10"/>
                                        </p:tgtEl>
                                        <p:attrNameLst>
                                          <p:attrName>style.visibility</p:attrName>
                                        </p:attrNameLst>
                                      </p:cBhvr>
                                      <p:to>
                                        <p:strVal val="visible"/>
                                      </p:to>
                                    </p:set>
                                  </p:childTnLst>
                                </p:cTn>
                              </p:par>
                            </p:childTnLst>
                          </p:cTn>
                        </p:par>
                        <p:par>
                          <p:cTn id="11" fill="hold">
                            <p:stCondLst>
                              <p:cond delay="3000"/>
                            </p:stCondLst>
                            <p:childTnLst>
                              <p:par>
                                <p:cTn id="12" presetID="1"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childTnLst>
                                </p:cTn>
                              </p:par>
                            </p:childTnLst>
                          </p:cTn>
                        </p:par>
                        <p:par>
                          <p:cTn id="14" fill="hold">
                            <p:stCondLst>
                              <p:cond delay="3000"/>
                            </p:stCondLst>
                            <p:childTnLst>
                              <p:par>
                                <p:cTn id="15" presetID="1" presetClass="entr" presetSubtype="0" fill="hold" nodeType="afterEffect">
                                  <p:stCondLst>
                                    <p:cond delay="500"/>
                                  </p:stCondLst>
                                  <p:childTnLst>
                                    <p:set>
                                      <p:cBhvr>
                                        <p:cTn id="16" dur="1" fill="hold">
                                          <p:stCondLst>
                                            <p:cond delay="0"/>
                                          </p:stCondLst>
                                        </p:cTn>
                                        <p:tgtEl>
                                          <p:spTgt spid="9"/>
                                        </p:tgtEl>
                                        <p:attrNameLst>
                                          <p:attrName>style.visibility</p:attrName>
                                        </p:attrNameLst>
                                      </p:cBhvr>
                                      <p:to>
                                        <p:strVal val="visible"/>
                                      </p:to>
                                    </p:set>
                                  </p:childTnLst>
                                </p:cTn>
                              </p:par>
                            </p:childTnLst>
                          </p:cTn>
                        </p:par>
                        <p:par>
                          <p:cTn id="17" fill="hold">
                            <p:stCondLst>
                              <p:cond delay="3500"/>
                            </p:stCondLst>
                            <p:childTnLst>
                              <p:par>
                                <p:cTn id="18" presetID="1" presetClass="entr" presetSubtype="0" fill="hold" nodeType="afterEffect">
                                  <p:stCondLst>
                                    <p:cond delay="500"/>
                                  </p:stCondLst>
                                  <p:childTnLst>
                                    <p:set>
                                      <p:cBhvr>
                                        <p:cTn id="19" dur="1" fill="hold">
                                          <p:stCondLst>
                                            <p:cond delay="0"/>
                                          </p:stCondLst>
                                        </p:cTn>
                                        <p:tgtEl>
                                          <p:spTgt spid="3"/>
                                        </p:tgtEl>
                                        <p:attrNameLst>
                                          <p:attrName>style.visibility</p:attrName>
                                        </p:attrNameLst>
                                      </p:cBhvr>
                                      <p:to>
                                        <p:strVal val="visible"/>
                                      </p:to>
                                    </p:set>
                                  </p:childTnLst>
                                </p:cTn>
                              </p:par>
                            </p:childTnLst>
                          </p:cTn>
                        </p:par>
                        <p:par>
                          <p:cTn id="20" fill="hold">
                            <p:stCondLst>
                              <p:cond delay="4000"/>
                            </p:stCondLst>
                            <p:childTnLst>
                              <p:par>
                                <p:cTn id="21" presetID="47"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1000"/>
                                        <p:tgtEl>
                                          <p:spTgt spid="16"/>
                                        </p:tgtEl>
                                      </p:cBhvr>
                                    </p:animEffect>
                                    <p:anim calcmode="lin" valueType="num">
                                      <p:cBhvr>
                                        <p:cTn id="24" dur="1000" fill="hold"/>
                                        <p:tgtEl>
                                          <p:spTgt spid="16"/>
                                        </p:tgtEl>
                                        <p:attrNameLst>
                                          <p:attrName>ppt_x</p:attrName>
                                        </p:attrNameLst>
                                      </p:cBhvr>
                                      <p:tavLst>
                                        <p:tav tm="0">
                                          <p:val>
                                            <p:strVal val="#ppt_x"/>
                                          </p:val>
                                        </p:tav>
                                        <p:tav tm="100000">
                                          <p:val>
                                            <p:strVal val="#ppt_x"/>
                                          </p:val>
                                        </p:tav>
                                      </p:tavLst>
                                    </p:anim>
                                    <p:anim calcmode="lin" valueType="num">
                                      <p:cBhvr>
                                        <p:cTn id="25"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9FB0971-08D7-29E7-070A-BEABB153F56E}"/>
              </a:ext>
            </a:extLst>
          </p:cNvPr>
          <p:cNvSpPr/>
          <p:nvPr/>
        </p:nvSpPr>
        <p:spPr>
          <a:xfrm>
            <a:off x="4724400" y="0"/>
            <a:ext cx="1371600" cy="6858000"/>
          </a:xfrm>
          <a:prstGeom prst="rect">
            <a:avLst/>
          </a:prstGeom>
          <a:gradFill flip="none" rotWithShape="1">
            <a:gsLst>
              <a:gs pos="0">
                <a:schemeClr val="tx1">
                  <a:alpha val="0"/>
                </a:schemeClr>
              </a:gs>
              <a:gs pos="56000">
                <a:schemeClr val="tx1">
                  <a:alpha val="22000"/>
                </a:schemeClr>
              </a:gs>
              <a:gs pos="80000">
                <a:schemeClr val="bg1">
                  <a:alpha val="33000"/>
                </a:schemeClr>
              </a:gs>
              <a:gs pos="100000">
                <a:schemeClr val="tx1">
                  <a:alpha val="4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6" name="Picture 5" descr="Cartoon a cartoon of a person's feet&#10;&#10;Description automatically generated">
            <a:extLst>
              <a:ext uri="{FF2B5EF4-FFF2-40B4-BE49-F238E27FC236}">
                <a16:creationId xmlns:a16="http://schemas.microsoft.com/office/drawing/2014/main" id="{9402432C-689A-AB65-842C-60809A6654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715000" cy="6858000"/>
          </a:xfrm>
          <a:prstGeom prst="rect">
            <a:avLst/>
          </a:prstGeom>
          <a:ln>
            <a:noFill/>
          </a:ln>
          <a:effectLst>
            <a:softEdge rad="112500"/>
          </a:effectLst>
        </p:spPr>
      </p:pic>
      <p:sp>
        <p:nvSpPr>
          <p:cNvPr id="7" name="TextBox 6">
            <a:extLst>
              <a:ext uri="{FF2B5EF4-FFF2-40B4-BE49-F238E27FC236}">
                <a16:creationId xmlns:a16="http://schemas.microsoft.com/office/drawing/2014/main" id="{2411FC07-49DB-1E12-2245-F090C8B71FB8}"/>
              </a:ext>
            </a:extLst>
          </p:cNvPr>
          <p:cNvSpPr txBox="1"/>
          <p:nvPr/>
        </p:nvSpPr>
        <p:spPr>
          <a:xfrm>
            <a:off x="6286500" y="114300"/>
            <a:ext cx="5778500" cy="5447645"/>
          </a:xfrm>
          <a:prstGeom prst="rect">
            <a:avLst/>
          </a:prstGeom>
          <a:noFill/>
        </p:spPr>
        <p:txBody>
          <a:bodyPr wrap="square" rtlCol="1">
            <a:spAutoFit/>
          </a:bodyPr>
          <a:lstStyle/>
          <a:p>
            <a:pPr algn="justLow"/>
            <a:r>
              <a:rPr lang="en-US" sz="2400" b="1" dirty="0">
                <a:latin typeface="Comic Sans MS" panose="030F0702030302020204" pitchFamily="66" charset="0"/>
              </a:rPr>
              <a:t>Gear Fifth </a:t>
            </a:r>
            <a:r>
              <a:rPr lang="en-US" b="1" dirty="0">
                <a:latin typeface="Comic Sans MS" panose="030F0702030302020204" pitchFamily="66" charset="0"/>
              </a:rPr>
              <a:t>is </a:t>
            </a:r>
            <a:r>
              <a:rPr lang="en-US" b="1" dirty="0" err="1">
                <a:latin typeface="Comic Sans MS" panose="030F0702030302020204" pitchFamily="66" charset="0"/>
              </a:rPr>
              <a:t>Luffy's</a:t>
            </a:r>
            <a:r>
              <a:rPr lang="en-US" b="1" dirty="0">
                <a:latin typeface="Comic Sans MS" panose="030F0702030302020204" pitchFamily="66" charset="0"/>
              </a:rPr>
              <a:t> latest and most powerful transformation in </a:t>
            </a:r>
            <a:r>
              <a:rPr lang="en-US" b="1" i="1" dirty="0">
                <a:latin typeface="Comic Sans MS" panose="030F0702030302020204" pitchFamily="66" charset="0"/>
              </a:rPr>
              <a:t>One Piece</a:t>
            </a:r>
            <a:r>
              <a:rPr lang="en-US" b="1" dirty="0">
                <a:latin typeface="Comic Sans MS" panose="030F0702030302020204" pitchFamily="66" charset="0"/>
              </a:rPr>
              <a:t>, introduced during the </a:t>
            </a:r>
            <a:r>
              <a:rPr lang="en-US" b="1" dirty="0" err="1">
                <a:latin typeface="Comic Sans MS" panose="030F0702030302020204" pitchFamily="66" charset="0"/>
              </a:rPr>
              <a:t>Wano</a:t>
            </a:r>
            <a:r>
              <a:rPr lang="en-US" b="1" dirty="0">
                <a:latin typeface="Comic Sans MS" panose="030F0702030302020204" pitchFamily="66" charset="0"/>
              </a:rPr>
              <a:t> arc. Known as "Nika," this form embodies the mythical abilities of the Sun God, granting </a:t>
            </a:r>
            <a:r>
              <a:rPr lang="en-US" b="1" dirty="0" err="1">
                <a:latin typeface="Comic Sans MS" panose="030F0702030302020204" pitchFamily="66" charset="0"/>
              </a:rPr>
              <a:t>Luffy</a:t>
            </a:r>
            <a:r>
              <a:rPr lang="en-US" b="1" dirty="0">
                <a:latin typeface="Comic Sans MS" panose="030F0702030302020204" pitchFamily="66" charset="0"/>
              </a:rPr>
              <a:t> incredible powers and a whimsical fighting style. In Gear Fifth, </a:t>
            </a:r>
            <a:r>
              <a:rPr lang="en-US" b="1" dirty="0" err="1">
                <a:latin typeface="Comic Sans MS" panose="030F0702030302020204" pitchFamily="66" charset="0"/>
              </a:rPr>
              <a:t>Luffy’s</a:t>
            </a:r>
            <a:r>
              <a:rPr lang="en-US" b="1" dirty="0">
                <a:latin typeface="Comic Sans MS" panose="030F0702030302020204" pitchFamily="66" charset="0"/>
              </a:rPr>
              <a:t> appearance becomes more cartoonish, emphasizing his enhanced strength, speed, and resilience.</a:t>
            </a:r>
          </a:p>
          <a:p>
            <a:pPr algn="justLow"/>
            <a:r>
              <a:rPr lang="en-US" b="1" dirty="0">
                <a:latin typeface="Comic Sans MS" panose="030F0702030302020204" pitchFamily="66" charset="0"/>
              </a:rPr>
              <a:t>He can manipulate his environment, stretch his body further, and create unpredictable attacks, defying the laws of physics. However, maintaining this form consumes a significant amount of energy, and </a:t>
            </a:r>
            <a:r>
              <a:rPr lang="en-US" b="1" dirty="0" err="1">
                <a:latin typeface="Comic Sans MS" panose="030F0702030302020204" pitchFamily="66" charset="0"/>
              </a:rPr>
              <a:t>Luffy</a:t>
            </a:r>
            <a:r>
              <a:rPr lang="en-US" b="1" dirty="0">
                <a:latin typeface="Comic Sans MS" panose="030F0702030302020204" pitchFamily="66" charset="0"/>
              </a:rPr>
              <a:t> can only sustain it for a limited time. Once it ends, he experiences extreme fatigue, leaving him vulnerable. Despite these drawbacks, Gear Fifth represents </a:t>
            </a:r>
            <a:r>
              <a:rPr lang="en-US" b="1" dirty="0" err="1">
                <a:latin typeface="Comic Sans MS" panose="030F0702030302020204" pitchFamily="66" charset="0"/>
              </a:rPr>
              <a:t>Luffy's</a:t>
            </a:r>
            <a:r>
              <a:rPr lang="en-US" b="1" dirty="0">
                <a:latin typeface="Comic Sans MS" panose="030F0702030302020204" pitchFamily="66" charset="0"/>
              </a:rPr>
              <a:t> ultimate potential and determination to protect his friends while pursuing his dream of becoming the Pirate King.</a:t>
            </a:r>
          </a:p>
        </p:txBody>
      </p:sp>
    </p:spTree>
    <p:extLst>
      <p:ext uri="{BB962C8B-B14F-4D97-AF65-F5344CB8AC3E}">
        <p14:creationId xmlns:p14="http://schemas.microsoft.com/office/powerpoint/2010/main" val="24030184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esk with a cup of coffee and glasses&#10;&#10;Description automatically generated">
            <a:extLst>
              <a:ext uri="{FF2B5EF4-FFF2-40B4-BE49-F238E27FC236}">
                <a16:creationId xmlns:a16="http://schemas.microsoft.com/office/drawing/2014/main" id="{321EDA3E-5150-AFC0-A339-419C098D3021}"/>
              </a:ext>
            </a:extLst>
          </p:cNvPr>
          <p:cNvPicPr>
            <a:picLocks noChangeAspect="1"/>
          </p:cNvPicPr>
          <p:nvPr/>
        </p:nvPicPr>
        <p:blipFill>
          <a:blip r:embed="rId3">
            <a:extLst>
              <a:ext uri="{28A0092B-C50C-407E-A947-70E740481C1C}">
                <a14:useLocalDpi xmlns:a14="http://schemas.microsoft.com/office/drawing/2010/main" val="0"/>
              </a:ext>
            </a:extLst>
          </a:blip>
          <a:srcRect t="6629" b="16593"/>
          <a:stretch/>
        </p:blipFill>
        <p:spPr>
          <a:xfrm>
            <a:off x="20" y="1282"/>
            <a:ext cx="12191980" cy="6856718"/>
          </a:xfrm>
          <a:prstGeom prst="rect">
            <a:avLst/>
          </a:prstGeom>
        </p:spPr>
      </p:pic>
      <p:sp>
        <p:nvSpPr>
          <p:cNvPr id="4" name="Rectangle 3">
            <a:extLst>
              <a:ext uri="{FF2B5EF4-FFF2-40B4-BE49-F238E27FC236}">
                <a16:creationId xmlns:a16="http://schemas.microsoft.com/office/drawing/2014/main" id="{EC6638E6-A75F-2EE6-20F6-2EEF22B362A1}"/>
              </a:ext>
            </a:extLst>
          </p:cNvPr>
          <p:cNvSpPr/>
          <p:nvPr/>
        </p:nvSpPr>
        <p:spPr>
          <a:xfrm>
            <a:off x="6718300" y="736600"/>
            <a:ext cx="5472176" cy="6121400"/>
          </a:xfrm>
          <a:prstGeom prst="rect">
            <a:avLst/>
          </a:prstGeom>
          <a:solidFill>
            <a:schemeClr val="bg1"/>
          </a:solidFill>
          <a:ln>
            <a:noFill/>
          </a:ln>
          <a:effectLst>
            <a:outerShdw blurRad="508000" dist="279400" dir="1380000" algn="l" rotWithShape="0">
              <a:prstClr val="black">
                <a:alpha val="55000"/>
              </a:prstClr>
            </a:outerShdw>
          </a:effectLst>
          <a:scene3d>
            <a:camera prst="orthographicFront"/>
            <a:lightRig rig="threePt" dir="t"/>
          </a:scene3d>
          <a:sp3d>
            <a:bevelT/>
          </a:sp3d>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 name="Rectangle 4">
            <a:extLst>
              <a:ext uri="{FF2B5EF4-FFF2-40B4-BE49-F238E27FC236}">
                <a16:creationId xmlns:a16="http://schemas.microsoft.com/office/drawing/2014/main" id="{89D2EBB4-FEB7-525D-E662-80107D5864BF}"/>
              </a:ext>
            </a:extLst>
          </p:cNvPr>
          <p:cNvSpPr/>
          <p:nvPr/>
        </p:nvSpPr>
        <p:spPr>
          <a:xfrm>
            <a:off x="11557000" y="736600"/>
            <a:ext cx="1079500" cy="6121399"/>
          </a:xfrm>
          <a:prstGeom prst="rect">
            <a:avLst/>
          </a:prstGeom>
          <a:gradFill flip="none" rotWithShape="1">
            <a:gsLst>
              <a:gs pos="0">
                <a:schemeClr val="tx1">
                  <a:alpha val="0"/>
                </a:schemeClr>
              </a:gs>
              <a:gs pos="56000">
                <a:schemeClr val="tx1">
                  <a:alpha val="50000"/>
                </a:schemeClr>
              </a:gs>
              <a:gs pos="80000">
                <a:schemeClr val="bg1">
                  <a:alpha val="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2" name="Picture 1" descr="A cartoon of a person sitting on a chair&#10;&#10;Description automatically generated">
            <a:extLst>
              <a:ext uri="{FF2B5EF4-FFF2-40B4-BE49-F238E27FC236}">
                <a16:creationId xmlns:a16="http://schemas.microsoft.com/office/drawing/2014/main" id="{4C49466F-7679-7236-CF67-CF63888BADA9}"/>
              </a:ext>
            </a:extLst>
          </p:cNvPr>
          <p:cNvPicPr>
            <a:picLocks noChangeAspect="1"/>
          </p:cNvPicPr>
          <p:nvPr/>
        </p:nvPicPr>
        <p:blipFill>
          <a:blip r:embed="rId4">
            <a:alphaModFix/>
            <a:extLst>
              <a:ext uri="{BEBA8EAE-BF5A-486C-A8C5-ECC9F3942E4B}">
                <a14:imgProps xmlns:a14="http://schemas.microsoft.com/office/drawing/2010/main">
                  <a14:imgLayer r:embed="rId5">
                    <a14:imgEffect>
                      <a14:saturation sat="33000"/>
                    </a14:imgEffect>
                  </a14:imgLayer>
                </a14:imgProps>
              </a:ext>
              <a:ext uri="{28A0092B-C50C-407E-A947-70E740481C1C}">
                <a14:useLocalDpi xmlns:a14="http://schemas.microsoft.com/office/drawing/2010/main" val="0"/>
              </a:ext>
            </a:extLst>
          </a:blip>
          <a:stretch>
            <a:fillRect/>
          </a:stretch>
        </p:blipFill>
        <p:spPr>
          <a:xfrm>
            <a:off x="6718300" y="736600"/>
            <a:ext cx="5041900" cy="6066971"/>
          </a:xfrm>
          <a:prstGeom prst="rect">
            <a:avLst/>
          </a:prstGeom>
          <a:ln>
            <a:noFill/>
          </a:ln>
          <a:effectLst>
            <a:softEdge rad="112500"/>
          </a:effectLst>
        </p:spPr>
      </p:pic>
    </p:spTree>
    <p:extLst>
      <p:ext uri="{BB962C8B-B14F-4D97-AF65-F5344CB8AC3E}">
        <p14:creationId xmlns:p14="http://schemas.microsoft.com/office/powerpoint/2010/main" val="71983221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206</TotalTime>
  <Words>797</Words>
  <Application>Microsoft Office PowerPoint</Application>
  <PresentationFormat>Widescreen</PresentationFormat>
  <Paragraphs>16</Paragraphs>
  <Slides>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Comic Sans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qayid</dc:creator>
  <cp:lastModifiedBy>ali qayid</cp:lastModifiedBy>
  <cp:revision>6</cp:revision>
  <dcterms:created xsi:type="dcterms:W3CDTF">2024-10-15T18:51:04Z</dcterms:created>
  <dcterms:modified xsi:type="dcterms:W3CDTF">2024-10-15T22:17:09Z</dcterms:modified>
</cp:coreProperties>
</file>

<file path=docProps/thumbnail.jpeg>
</file>